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69" r:id="rId3"/>
    <p:sldId id="371" r:id="rId4"/>
    <p:sldId id="372" r:id="rId5"/>
    <p:sldId id="362" r:id="rId6"/>
    <p:sldId id="373" r:id="rId7"/>
    <p:sldId id="367" r:id="rId8"/>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2" autoAdjust="0"/>
    <p:restoredTop sz="94660"/>
  </p:normalViewPr>
  <p:slideViewPr>
    <p:cSldViewPr snapToGrid="0">
      <p:cViewPr varScale="1">
        <p:scale>
          <a:sx n="76" d="100"/>
          <a:sy n="76" d="100"/>
        </p:scale>
        <p:origin x="33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布施 千絵美" userId="0317ebf4c76d3299" providerId="LiveId" clId="{E6D0EAE4-9C59-4C15-AEDA-FF88645A92B5}"/>
    <pc:docChg chg="custSel delSld modSld">
      <pc:chgData name="布施 千絵美" userId="0317ebf4c76d3299" providerId="LiveId" clId="{E6D0EAE4-9C59-4C15-AEDA-FF88645A92B5}" dt="2021-06-27T11:06:51.071" v="1100" actId="20577"/>
      <pc:docMkLst>
        <pc:docMk/>
      </pc:docMkLst>
      <pc:sldChg chg="modSp mod">
        <pc:chgData name="布施 千絵美" userId="0317ebf4c76d3299" providerId="LiveId" clId="{E6D0EAE4-9C59-4C15-AEDA-FF88645A92B5}" dt="2021-06-27T10:58:06.393" v="198" actId="20577"/>
        <pc:sldMkLst>
          <pc:docMk/>
          <pc:sldMk cId="653825086" sldId="256"/>
        </pc:sldMkLst>
        <pc:spChg chg="mod">
          <ac:chgData name="布施 千絵美" userId="0317ebf4c76d3299" providerId="LiveId" clId="{E6D0EAE4-9C59-4C15-AEDA-FF88645A92B5}" dt="2021-06-27T10:58:06.393" v="198" actId="20577"/>
          <ac:spMkLst>
            <pc:docMk/>
            <pc:sldMk cId="653825086" sldId="256"/>
            <ac:spMk id="11" creationId="{A41A1FC9-0649-4570-A182-65E1BB8D1AF8}"/>
          </ac:spMkLst>
        </pc:spChg>
        <pc:spChg chg="mod">
          <ac:chgData name="布施 千絵美" userId="0317ebf4c76d3299" providerId="LiveId" clId="{E6D0EAE4-9C59-4C15-AEDA-FF88645A92B5}" dt="2021-06-27T10:57:20.308" v="13" actId="1076"/>
          <ac:spMkLst>
            <pc:docMk/>
            <pc:sldMk cId="653825086" sldId="256"/>
            <ac:spMk id="12" creationId="{26B1FBCC-B5F4-4125-A988-B6DADC8E9749}"/>
          </ac:spMkLst>
        </pc:spChg>
        <pc:spChg chg="mod">
          <ac:chgData name="布施 千絵美" userId="0317ebf4c76d3299" providerId="LiveId" clId="{E6D0EAE4-9C59-4C15-AEDA-FF88645A92B5}" dt="2021-06-27T10:57:09.627" v="8" actId="1076"/>
          <ac:spMkLst>
            <pc:docMk/>
            <pc:sldMk cId="653825086" sldId="256"/>
            <ac:spMk id="13" creationId="{2A810CAD-9F92-49F1-BB3B-ECDF3CD53A11}"/>
          </ac:spMkLst>
        </pc:spChg>
      </pc:sldChg>
      <pc:sldChg chg="delSp mod">
        <pc:chgData name="布施 千絵美" userId="0317ebf4c76d3299" providerId="LiveId" clId="{E6D0EAE4-9C59-4C15-AEDA-FF88645A92B5}" dt="2021-06-27T10:56:27.920" v="0" actId="478"/>
        <pc:sldMkLst>
          <pc:docMk/>
          <pc:sldMk cId="2854012310" sldId="362"/>
        </pc:sldMkLst>
        <pc:spChg chg="del">
          <ac:chgData name="布施 千絵美" userId="0317ebf4c76d3299" providerId="LiveId" clId="{E6D0EAE4-9C59-4C15-AEDA-FF88645A92B5}" dt="2021-06-27T10:56:27.920" v="0" actId="478"/>
          <ac:spMkLst>
            <pc:docMk/>
            <pc:sldMk cId="2854012310" sldId="362"/>
            <ac:spMk id="17" creationId="{98F7A996-19ED-417D-8AF8-84309E1B255B}"/>
          </ac:spMkLst>
        </pc:spChg>
        <pc:spChg chg="del">
          <ac:chgData name="布施 千絵美" userId="0317ebf4c76d3299" providerId="LiveId" clId="{E6D0EAE4-9C59-4C15-AEDA-FF88645A92B5}" dt="2021-06-27T10:56:27.920" v="0" actId="478"/>
          <ac:spMkLst>
            <pc:docMk/>
            <pc:sldMk cId="2854012310" sldId="362"/>
            <ac:spMk id="18" creationId="{0C4708E0-9C0C-4E34-9FB3-41DF0EA50CD6}"/>
          </ac:spMkLst>
        </pc:spChg>
      </pc:sldChg>
      <pc:sldChg chg="delSp modSp mod">
        <pc:chgData name="布施 千絵美" userId="0317ebf4c76d3299" providerId="LiveId" clId="{E6D0EAE4-9C59-4C15-AEDA-FF88645A92B5}" dt="2021-06-27T11:06:51.071" v="1100" actId="20577"/>
        <pc:sldMkLst>
          <pc:docMk/>
          <pc:sldMk cId="2273530752" sldId="367"/>
        </pc:sldMkLst>
        <pc:spChg chg="del">
          <ac:chgData name="布施 千絵美" userId="0317ebf4c76d3299" providerId="LiveId" clId="{E6D0EAE4-9C59-4C15-AEDA-FF88645A92B5}" dt="2021-06-27T11:06:45.568" v="1097" actId="478"/>
          <ac:spMkLst>
            <pc:docMk/>
            <pc:sldMk cId="2273530752" sldId="367"/>
            <ac:spMk id="17" creationId="{98F7A996-19ED-417D-8AF8-84309E1B255B}"/>
          </ac:spMkLst>
        </pc:spChg>
        <pc:spChg chg="del">
          <ac:chgData name="布施 千絵美" userId="0317ebf4c76d3299" providerId="LiveId" clId="{E6D0EAE4-9C59-4C15-AEDA-FF88645A92B5}" dt="2021-06-27T11:06:45.568" v="1097" actId="478"/>
          <ac:spMkLst>
            <pc:docMk/>
            <pc:sldMk cId="2273530752" sldId="367"/>
            <ac:spMk id="18" creationId="{0C4708E0-9C0C-4E34-9FB3-41DF0EA50CD6}"/>
          </ac:spMkLst>
        </pc:spChg>
        <pc:spChg chg="mod">
          <ac:chgData name="布施 千絵美" userId="0317ebf4c76d3299" providerId="LiveId" clId="{E6D0EAE4-9C59-4C15-AEDA-FF88645A92B5}" dt="2021-06-27T11:06:51.071" v="1100" actId="20577"/>
          <ac:spMkLst>
            <pc:docMk/>
            <pc:sldMk cId="2273530752" sldId="367"/>
            <ac:spMk id="37" creationId="{9CCE8C32-B1CC-4765-AFFB-E5FC1B973D3F}"/>
          </ac:spMkLst>
        </pc:spChg>
      </pc:sldChg>
      <pc:sldChg chg="del">
        <pc:chgData name="布施 千絵美" userId="0317ebf4c76d3299" providerId="LiveId" clId="{E6D0EAE4-9C59-4C15-AEDA-FF88645A92B5}" dt="2021-06-27T10:56:49.063" v="1" actId="47"/>
        <pc:sldMkLst>
          <pc:docMk/>
          <pc:sldMk cId="1382623780" sldId="370"/>
        </pc:sldMkLst>
      </pc:sldChg>
      <pc:sldChg chg="delSp modSp mod">
        <pc:chgData name="布施 千絵美" userId="0317ebf4c76d3299" providerId="LiveId" clId="{E6D0EAE4-9C59-4C15-AEDA-FF88645A92B5}" dt="2021-06-27T10:57:01.359" v="7" actId="20577"/>
        <pc:sldMkLst>
          <pc:docMk/>
          <pc:sldMk cId="2995231203" sldId="371"/>
        </pc:sldMkLst>
        <pc:spChg chg="del">
          <ac:chgData name="布施 千絵美" userId="0317ebf4c76d3299" providerId="LiveId" clId="{E6D0EAE4-9C59-4C15-AEDA-FF88645A92B5}" dt="2021-06-27T10:56:51.658" v="2" actId="478"/>
          <ac:spMkLst>
            <pc:docMk/>
            <pc:sldMk cId="2995231203" sldId="371"/>
            <ac:spMk id="17" creationId="{98F7A996-19ED-417D-8AF8-84309E1B255B}"/>
          </ac:spMkLst>
        </pc:spChg>
        <pc:spChg chg="del">
          <ac:chgData name="布施 千絵美" userId="0317ebf4c76d3299" providerId="LiveId" clId="{E6D0EAE4-9C59-4C15-AEDA-FF88645A92B5}" dt="2021-06-27T10:56:51.658" v="2" actId="478"/>
          <ac:spMkLst>
            <pc:docMk/>
            <pc:sldMk cId="2995231203" sldId="371"/>
            <ac:spMk id="18" creationId="{0C4708E0-9C0C-4E34-9FB3-41DF0EA50CD6}"/>
          </ac:spMkLst>
        </pc:spChg>
        <pc:spChg chg="mod">
          <ac:chgData name="布施 千絵美" userId="0317ebf4c76d3299" providerId="LiveId" clId="{E6D0EAE4-9C59-4C15-AEDA-FF88645A92B5}" dt="2021-06-27T10:57:01.359" v="7" actId="20577"/>
          <ac:spMkLst>
            <pc:docMk/>
            <pc:sldMk cId="2995231203" sldId="371"/>
            <ac:spMk id="37" creationId="{9CCE8C32-B1CC-4765-AFFB-E5FC1B973D3F}"/>
          </ac:spMkLst>
        </pc:spChg>
      </pc:sldChg>
      <pc:sldChg chg="modSp mod">
        <pc:chgData name="布施 千絵美" userId="0317ebf4c76d3299" providerId="LiveId" clId="{E6D0EAE4-9C59-4C15-AEDA-FF88645A92B5}" dt="2021-06-27T11:05:57.221" v="1096" actId="20577"/>
        <pc:sldMkLst>
          <pc:docMk/>
          <pc:sldMk cId="3149323291" sldId="373"/>
        </pc:sldMkLst>
        <pc:spChg chg="mod">
          <ac:chgData name="布施 千絵美" userId="0317ebf4c76d3299" providerId="LiveId" clId="{E6D0EAE4-9C59-4C15-AEDA-FF88645A92B5}" dt="2021-06-27T11:01:12.854" v="577" actId="20577"/>
          <ac:spMkLst>
            <pc:docMk/>
            <pc:sldMk cId="3149323291" sldId="373"/>
            <ac:spMk id="11" creationId="{A41A1FC9-0649-4570-A182-65E1BB8D1AF8}"/>
          </ac:spMkLst>
        </pc:spChg>
        <pc:spChg chg="mod">
          <ac:chgData name="布施 千絵美" userId="0317ebf4c76d3299" providerId="LiveId" clId="{E6D0EAE4-9C59-4C15-AEDA-FF88645A92B5}" dt="2021-06-27T11:01:29.016" v="578" actId="14100"/>
          <ac:spMkLst>
            <pc:docMk/>
            <pc:sldMk cId="3149323291" sldId="373"/>
            <ac:spMk id="12" creationId="{26B1FBCC-B5F4-4125-A988-B6DADC8E9749}"/>
          </ac:spMkLst>
        </pc:spChg>
        <pc:spChg chg="mod">
          <ac:chgData name="布施 千絵美" userId="0317ebf4c76d3299" providerId="LiveId" clId="{E6D0EAE4-9C59-4C15-AEDA-FF88645A92B5}" dt="2021-06-27T11:05:57.221" v="1096" actId="20577"/>
          <ac:spMkLst>
            <pc:docMk/>
            <pc:sldMk cId="3149323291" sldId="373"/>
            <ac:spMk id="13" creationId="{2A810CAD-9F92-49F1-BB3B-ECDF3CD53A1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B9B4914D-C202-43BE-AE3F-8C74053FB45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 xmlns:a16="http://schemas.microsoft.com/office/drawing/2014/main" id="{6DC365D2-6A4E-452B-89A7-76BF86EA81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 xmlns:a16="http://schemas.microsoft.com/office/drawing/2014/main" id="{B95D03E8-2939-46EB-841E-A9C4A6617DE4}"/>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570C608F-75AD-49D4-A156-C82C45E5B1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6313BFF8-4CA8-4E4D-AAFD-86D0572211D9}"/>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457562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CAA448CF-5FE2-4F4E-AA2C-E511380F56F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068AEB0E-F4CB-4500-B575-CDF2AD3FCC7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19DC2F33-18B1-44DF-98E3-0F3ADCE5D7CC}"/>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ED0D4A41-B97F-49EC-AF7B-5ED6FA342C7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05664C01-552A-4516-BCFB-BED8515D7DB7}"/>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620293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 xmlns:a16="http://schemas.microsoft.com/office/drawing/2014/main" id="{E2B979CC-1DC7-45DF-B0BB-1B1C2EDE08E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C6CAEF45-74E8-44A4-AC57-F24C1A6EE0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58BFF174-9BCD-4EAD-BEB2-5B48577CD121}"/>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53FE4F36-58E6-4727-9354-671EDB6864F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2648EFF4-5E58-46E9-B14F-24B433D7BB27}"/>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2993026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ポートフォリオページ３">
    <p:spTree>
      <p:nvGrpSpPr>
        <p:cNvPr id="1" name=""/>
        <p:cNvGrpSpPr/>
        <p:nvPr/>
      </p:nvGrpSpPr>
      <p:grpSpPr>
        <a:xfrm>
          <a:off x="0" y="0"/>
          <a:ext cx="0" cy="0"/>
          <a:chOff x="0" y="0"/>
          <a:chExt cx="0" cy="0"/>
        </a:xfrm>
      </p:grpSpPr>
      <p:sp>
        <p:nvSpPr>
          <p:cNvPr id="33" name="図プレースホルダー 32">
            <a:extLst>
              <a:ext uri="{FF2B5EF4-FFF2-40B4-BE49-F238E27FC236}">
                <a16:creationId xmlns="" xmlns:a16="http://schemas.microsoft.com/office/drawing/2014/main" id="{A6D4C7C2-5796-4BFA-A02B-BA92DB7B9C77}"/>
              </a:ext>
            </a:extLst>
          </p:cNvPr>
          <p:cNvSpPr>
            <a:spLocks noGrp="1"/>
          </p:cNvSpPr>
          <p:nvPr>
            <p:ph type="pic" sz="quarter" idx="13"/>
          </p:nvPr>
        </p:nvSpPr>
        <p:spPr>
          <a:xfrm>
            <a:off x="553935" y="1731062"/>
            <a:ext cx="2087213" cy="1664815"/>
          </a:xfrm>
        </p:spPr>
        <p:txBody>
          <a:bodyPr/>
          <a:lstStyle/>
          <a:p>
            <a:r>
              <a:rPr kumimoji="1" lang="ja-JP" altLang="en-US"/>
              <a:t>アイコンをクリックして図を追加</a:t>
            </a:r>
          </a:p>
        </p:txBody>
      </p:sp>
      <p:sp>
        <p:nvSpPr>
          <p:cNvPr id="34" name="図プレースホルダー 32">
            <a:extLst>
              <a:ext uri="{FF2B5EF4-FFF2-40B4-BE49-F238E27FC236}">
                <a16:creationId xmlns="" xmlns:a16="http://schemas.microsoft.com/office/drawing/2014/main" id="{047BAE60-E40B-44FE-8013-B13E36CEB6B4}"/>
              </a:ext>
            </a:extLst>
          </p:cNvPr>
          <p:cNvSpPr>
            <a:spLocks noGrp="1"/>
          </p:cNvSpPr>
          <p:nvPr>
            <p:ph type="pic" sz="quarter" idx="14"/>
          </p:nvPr>
        </p:nvSpPr>
        <p:spPr>
          <a:xfrm>
            <a:off x="2699466" y="3439144"/>
            <a:ext cx="2087213" cy="1664815"/>
          </a:xfrm>
        </p:spPr>
        <p:txBody>
          <a:bodyPr/>
          <a:lstStyle/>
          <a:p>
            <a:r>
              <a:rPr kumimoji="1" lang="ja-JP" altLang="en-US"/>
              <a:t>アイコンをクリックして図を追加</a:t>
            </a:r>
          </a:p>
        </p:txBody>
      </p:sp>
      <p:sp>
        <p:nvSpPr>
          <p:cNvPr id="35" name="図プレースホルダー 32">
            <a:extLst>
              <a:ext uri="{FF2B5EF4-FFF2-40B4-BE49-F238E27FC236}">
                <a16:creationId xmlns="" xmlns:a16="http://schemas.microsoft.com/office/drawing/2014/main" id="{6BE86E63-4E1A-47D9-9F2C-3824929D4508}"/>
              </a:ext>
            </a:extLst>
          </p:cNvPr>
          <p:cNvSpPr>
            <a:spLocks noGrp="1"/>
          </p:cNvSpPr>
          <p:nvPr>
            <p:ph type="pic" sz="quarter" idx="15"/>
          </p:nvPr>
        </p:nvSpPr>
        <p:spPr>
          <a:xfrm>
            <a:off x="4851089" y="1731062"/>
            <a:ext cx="2115765" cy="1664815"/>
          </a:xfrm>
        </p:spPr>
        <p:txBody>
          <a:bodyPr/>
          <a:lstStyle/>
          <a:p>
            <a:r>
              <a:rPr kumimoji="1" lang="ja-JP" altLang="en-US"/>
              <a:t>アイコンをクリックして図を追加</a:t>
            </a:r>
          </a:p>
        </p:txBody>
      </p:sp>
      <p:sp>
        <p:nvSpPr>
          <p:cNvPr id="36" name="図プレースホルダー 32">
            <a:extLst>
              <a:ext uri="{FF2B5EF4-FFF2-40B4-BE49-F238E27FC236}">
                <a16:creationId xmlns="" xmlns:a16="http://schemas.microsoft.com/office/drawing/2014/main" id="{BD6A82FE-1033-43D4-9130-7079C419CEE9}"/>
              </a:ext>
            </a:extLst>
          </p:cNvPr>
          <p:cNvSpPr>
            <a:spLocks noGrp="1"/>
          </p:cNvSpPr>
          <p:nvPr>
            <p:ph type="pic" sz="quarter" idx="16"/>
          </p:nvPr>
        </p:nvSpPr>
        <p:spPr>
          <a:xfrm>
            <a:off x="7025688" y="3439144"/>
            <a:ext cx="2100105" cy="1664815"/>
          </a:xfrm>
        </p:spPr>
        <p:txBody>
          <a:bodyPr/>
          <a:lstStyle/>
          <a:p>
            <a:r>
              <a:rPr kumimoji="1" lang="ja-JP" altLang="en-US"/>
              <a:t>アイコンをクリックして図を追加</a:t>
            </a:r>
          </a:p>
        </p:txBody>
      </p:sp>
      <p:sp>
        <p:nvSpPr>
          <p:cNvPr id="37" name="図プレースホルダー 32">
            <a:extLst>
              <a:ext uri="{FF2B5EF4-FFF2-40B4-BE49-F238E27FC236}">
                <a16:creationId xmlns="" xmlns:a16="http://schemas.microsoft.com/office/drawing/2014/main" id="{FE0A6051-BB4D-4010-87B7-2F15A7FC6B76}"/>
              </a:ext>
            </a:extLst>
          </p:cNvPr>
          <p:cNvSpPr>
            <a:spLocks noGrp="1"/>
          </p:cNvSpPr>
          <p:nvPr>
            <p:ph type="pic" sz="quarter" idx="17"/>
          </p:nvPr>
        </p:nvSpPr>
        <p:spPr>
          <a:xfrm>
            <a:off x="9190977" y="1726217"/>
            <a:ext cx="2087214" cy="1664815"/>
          </a:xfrm>
        </p:spPr>
        <p:txBody>
          <a:bodyPr/>
          <a:lstStyle/>
          <a:p>
            <a:r>
              <a:rPr kumimoji="1" lang="ja-JP" altLang="en-US"/>
              <a:t>アイコンをクリックして図を追加</a:t>
            </a:r>
          </a:p>
        </p:txBody>
      </p:sp>
      <p:sp>
        <p:nvSpPr>
          <p:cNvPr id="3" name="日付プレースホルダー 2">
            <a:extLst>
              <a:ext uri="{FF2B5EF4-FFF2-40B4-BE49-F238E27FC236}">
                <a16:creationId xmlns="" xmlns:a16="http://schemas.microsoft.com/office/drawing/2014/main" id="{F43A188B-CB5A-4B88-8D41-23EFF771A347}"/>
              </a:ext>
            </a:extLst>
          </p:cNvPr>
          <p:cNvSpPr>
            <a:spLocks noGrp="1"/>
          </p:cNvSpPr>
          <p:nvPr>
            <p:ph type="dt" sz="half" idx="10"/>
          </p:nvPr>
        </p:nvSpPr>
        <p:spPr/>
        <p:txBody>
          <a:bodyPr/>
          <a:lstStyle/>
          <a:p>
            <a:fld id="{E90ED720-0104-4369-84BC-D37694168613}" type="datetimeFigureOut">
              <a:rPr kumimoji="1" lang="ja-JP" altLang="en-US" smtClean="0"/>
              <a:t>2022/1/25</a:t>
            </a:fld>
            <a:endParaRPr kumimoji="1" lang="ja-JP" altLang="en-US"/>
          </a:p>
        </p:txBody>
      </p:sp>
      <p:sp>
        <p:nvSpPr>
          <p:cNvPr id="4" name="フッター プレースホルダー 3">
            <a:extLst>
              <a:ext uri="{FF2B5EF4-FFF2-40B4-BE49-F238E27FC236}">
                <a16:creationId xmlns="" xmlns:a16="http://schemas.microsoft.com/office/drawing/2014/main" id="{3EF7AC31-EBF0-48B6-8EAA-595DD955232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 xmlns:a16="http://schemas.microsoft.com/office/drawing/2014/main" id="{B248EAE1-4E6D-4CDB-A24D-D80BF48291E2}"/>
              </a:ext>
            </a:extLst>
          </p:cNvPr>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
        <p:nvSpPr>
          <p:cNvPr id="24" name="正方形/長方形 23">
            <a:extLst>
              <a:ext uri="{FF2B5EF4-FFF2-40B4-BE49-F238E27FC236}">
                <a16:creationId xmlns="" xmlns:a16="http://schemas.microsoft.com/office/drawing/2014/main" id="{98D1B2C2-0B73-4CF8-8E43-FF8155BCA23C}"/>
              </a:ext>
            </a:extLst>
          </p:cNvPr>
          <p:cNvSpPr/>
          <p:nvPr userDrawn="1"/>
        </p:nvSpPr>
        <p:spPr>
          <a:xfrm>
            <a:off x="2709324" y="1730566"/>
            <a:ext cx="2093845" cy="166577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
        <p:nvSpPr>
          <p:cNvPr id="25" name="正方形/長方形 24">
            <a:extLst>
              <a:ext uri="{FF2B5EF4-FFF2-40B4-BE49-F238E27FC236}">
                <a16:creationId xmlns="" xmlns:a16="http://schemas.microsoft.com/office/drawing/2014/main" id="{AAB235F6-5299-4D72-ADA7-A755C05662CF}"/>
              </a:ext>
            </a:extLst>
          </p:cNvPr>
          <p:cNvSpPr/>
          <p:nvPr userDrawn="1"/>
        </p:nvSpPr>
        <p:spPr>
          <a:xfrm>
            <a:off x="7035125" y="1730566"/>
            <a:ext cx="2093845" cy="166577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
        <p:nvSpPr>
          <p:cNvPr id="26" name="正方形/長方形 25">
            <a:extLst>
              <a:ext uri="{FF2B5EF4-FFF2-40B4-BE49-F238E27FC236}">
                <a16:creationId xmlns="" xmlns:a16="http://schemas.microsoft.com/office/drawing/2014/main" id="{5BDAF5C8-54DF-4D92-A894-A95686C71F99}"/>
              </a:ext>
            </a:extLst>
          </p:cNvPr>
          <p:cNvSpPr/>
          <p:nvPr userDrawn="1"/>
        </p:nvSpPr>
        <p:spPr>
          <a:xfrm>
            <a:off x="553469" y="3445670"/>
            <a:ext cx="2093845" cy="166577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
        <p:nvSpPr>
          <p:cNvPr id="27" name="正方形/長方形 26">
            <a:extLst>
              <a:ext uri="{FF2B5EF4-FFF2-40B4-BE49-F238E27FC236}">
                <a16:creationId xmlns="" xmlns:a16="http://schemas.microsoft.com/office/drawing/2014/main" id="{DBBA07BD-8847-418F-9663-9C13F8EC9BDC}"/>
              </a:ext>
            </a:extLst>
          </p:cNvPr>
          <p:cNvSpPr/>
          <p:nvPr userDrawn="1"/>
        </p:nvSpPr>
        <p:spPr>
          <a:xfrm>
            <a:off x="4865179" y="3445670"/>
            <a:ext cx="2093845" cy="166577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
        <p:nvSpPr>
          <p:cNvPr id="28" name="正方形/長方形 27">
            <a:extLst>
              <a:ext uri="{FF2B5EF4-FFF2-40B4-BE49-F238E27FC236}">
                <a16:creationId xmlns="" xmlns:a16="http://schemas.microsoft.com/office/drawing/2014/main" id="{0BBBC4F9-B7CA-4548-AADE-A595BDAE689B}"/>
              </a:ext>
            </a:extLst>
          </p:cNvPr>
          <p:cNvSpPr/>
          <p:nvPr userDrawn="1"/>
        </p:nvSpPr>
        <p:spPr>
          <a:xfrm>
            <a:off x="9190980" y="3445670"/>
            <a:ext cx="2093845" cy="166577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
        <p:nvSpPr>
          <p:cNvPr id="29" name="正方形/長方形 28">
            <a:extLst>
              <a:ext uri="{FF2B5EF4-FFF2-40B4-BE49-F238E27FC236}">
                <a16:creationId xmlns="" xmlns:a16="http://schemas.microsoft.com/office/drawing/2014/main" id="{6598EAE3-5443-4B53-88A2-7014AEDDE0A8}"/>
              </a:ext>
            </a:extLst>
          </p:cNvPr>
          <p:cNvSpPr/>
          <p:nvPr userDrawn="1"/>
        </p:nvSpPr>
        <p:spPr>
          <a:xfrm>
            <a:off x="553470" y="5157577"/>
            <a:ext cx="10731355" cy="86052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78"/>
          </a:p>
        </p:txBody>
      </p:sp>
    </p:spTree>
    <p:extLst>
      <p:ext uri="{BB962C8B-B14F-4D97-AF65-F5344CB8AC3E}">
        <p14:creationId xmlns:p14="http://schemas.microsoft.com/office/powerpoint/2010/main" val="1037978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79FFD7F-DE0C-4B97-83BD-ABE42578312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ED5F3A9B-1315-4CDC-890C-CE104AA3BE7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9480988C-A20B-4EB6-9B94-D3C726F6D646}"/>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0CF2F357-95B5-4605-9E96-E12CD7505B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CB06E54E-82D8-42CF-9F70-51D379EA940F}"/>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3680183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52A20D46-A6EC-40B1-B62A-0F80536D31A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51A29C8A-58FE-4BBE-9F46-E20F982999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 xmlns:a16="http://schemas.microsoft.com/office/drawing/2014/main" id="{BE443FA5-8552-4B3C-858C-6AEA35292D26}"/>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00E0973E-29FF-4FB2-A277-AFB55BAA01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EA92672D-0C37-4FD0-8574-9F9CDAA69230}"/>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3359298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6B7159D-AD66-4DB8-B189-6C06F982B47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02F9241E-4540-4A33-AA1D-3482CAB33AE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 xmlns:a16="http://schemas.microsoft.com/office/drawing/2014/main" id="{36D1BA6C-48C8-4416-94DB-F0E4834EB0C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 xmlns:a16="http://schemas.microsoft.com/office/drawing/2014/main" id="{DD10355F-6892-4959-9DDB-E4F6D3698593}"/>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6" name="フッター プレースホルダー 5">
            <a:extLst>
              <a:ext uri="{FF2B5EF4-FFF2-40B4-BE49-F238E27FC236}">
                <a16:creationId xmlns="" xmlns:a16="http://schemas.microsoft.com/office/drawing/2014/main" id="{83D4129B-8587-4C24-9D25-94BF7A9D86B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534E1174-0167-410F-8D06-2175B702888A}"/>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1476437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6FC0C33-0B91-47F0-8BCD-44C1E6FF38B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027C4DB8-8AC6-4D9A-8F9F-40672DFC68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 xmlns:a16="http://schemas.microsoft.com/office/drawing/2014/main" id="{EC33B473-561A-4761-82A1-817405E40A6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 xmlns:a16="http://schemas.microsoft.com/office/drawing/2014/main" id="{9A68CD76-D93E-4F08-ACB2-3D102A7B4D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 xmlns:a16="http://schemas.microsoft.com/office/drawing/2014/main" id="{742D6842-F127-4554-98C0-E8B3B64602C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 xmlns:a16="http://schemas.microsoft.com/office/drawing/2014/main" id="{53054602-752C-47C2-AB4A-C7201C3AF9FD}"/>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8" name="フッター プレースホルダー 7">
            <a:extLst>
              <a:ext uri="{FF2B5EF4-FFF2-40B4-BE49-F238E27FC236}">
                <a16:creationId xmlns="" xmlns:a16="http://schemas.microsoft.com/office/drawing/2014/main" id="{C87DFF1A-007F-4FCE-8117-4307F3528E4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 xmlns:a16="http://schemas.microsoft.com/office/drawing/2014/main" id="{991825FF-FA46-4E5F-BB8D-4DE2FE3BFF6D}"/>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1076117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8336526A-25CB-4F88-BE74-DBF0D8EA845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 xmlns:a16="http://schemas.microsoft.com/office/drawing/2014/main" id="{6E885F07-67CC-4681-9BE2-6FA2A5AC6E16}"/>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4" name="フッター プレースホルダー 3">
            <a:extLst>
              <a:ext uri="{FF2B5EF4-FFF2-40B4-BE49-F238E27FC236}">
                <a16:creationId xmlns="" xmlns:a16="http://schemas.microsoft.com/office/drawing/2014/main" id="{6DFEB4A0-72E5-45F1-B4F7-7395D0C8668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 xmlns:a16="http://schemas.microsoft.com/office/drawing/2014/main" id="{678EF83D-F2E3-4CF4-A994-8EC82B765241}"/>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4054729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 xmlns:a16="http://schemas.microsoft.com/office/drawing/2014/main" id="{4FFF9805-75FF-4F60-A19A-659B8784B817}"/>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3" name="フッター プレースホルダー 2">
            <a:extLst>
              <a:ext uri="{FF2B5EF4-FFF2-40B4-BE49-F238E27FC236}">
                <a16:creationId xmlns="" xmlns:a16="http://schemas.microsoft.com/office/drawing/2014/main" id="{A0B2CF21-5389-4D46-B4FE-DFD85C21D11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 xmlns:a16="http://schemas.microsoft.com/office/drawing/2014/main" id="{F5CF7FA5-CCD6-4B6C-B0F3-BE48D28B9E1A}"/>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2648652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10025CA-C39C-4E99-AC3C-ABACBACEA8C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6FC36C09-918F-4C30-ADB2-7CBC8E857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 xmlns:a16="http://schemas.microsoft.com/office/drawing/2014/main" id="{6ED442C8-9D1B-48E0-A13B-321DD16044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DFAAE5B8-99D3-48ED-9B22-B7E2DC398AD0}"/>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6" name="フッター プレースホルダー 5">
            <a:extLst>
              <a:ext uri="{FF2B5EF4-FFF2-40B4-BE49-F238E27FC236}">
                <a16:creationId xmlns="" xmlns:a16="http://schemas.microsoft.com/office/drawing/2014/main" id="{C3FE85A9-79AB-4A62-A804-33F2B092271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86FDB97C-C825-4AEC-A8B3-5DCCF8F30E47}"/>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495241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5E6FA890-CD79-4732-88F6-74B40C74D73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 xmlns:a16="http://schemas.microsoft.com/office/drawing/2014/main" id="{054E96DB-EDB9-407E-A5C2-282BE4D01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 xmlns:a16="http://schemas.microsoft.com/office/drawing/2014/main" id="{84076486-76C5-4558-B1EC-FA5617D035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795FC96C-29E7-4CF2-8EE1-49D18CDA3E55}"/>
              </a:ext>
            </a:extLst>
          </p:cNvPr>
          <p:cNvSpPr>
            <a:spLocks noGrp="1"/>
          </p:cNvSpPr>
          <p:nvPr>
            <p:ph type="dt" sz="half" idx="10"/>
          </p:nvPr>
        </p:nvSpPr>
        <p:spPr/>
        <p:txBody>
          <a:bodyPr/>
          <a:lstStyle/>
          <a:p>
            <a:fld id="{082BE34C-1243-490E-95C7-9299BE381BB3}" type="datetimeFigureOut">
              <a:rPr kumimoji="1" lang="ja-JP" altLang="en-US" smtClean="0"/>
              <a:t>2022/1/25</a:t>
            </a:fld>
            <a:endParaRPr kumimoji="1" lang="ja-JP" altLang="en-US"/>
          </a:p>
        </p:txBody>
      </p:sp>
      <p:sp>
        <p:nvSpPr>
          <p:cNvPr id="6" name="フッター プレースホルダー 5">
            <a:extLst>
              <a:ext uri="{FF2B5EF4-FFF2-40B4-BE49-F238E27FC236}">
                <a16:creationId xmlns="" xmlns:a16="http://schemas.microsoft.com/office/drawing/2014/main" id="{0AB1FA9C-07DD-4AB2-BBBB-8F5E9292E0A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C1446C0E-15A4-41EB-9889-4847D8940DAE}"/>
              </a:ext>
            </a:extLst>
          </p:cNvPr>
          <p:cNvSpPr>
            <a:spLocks noGrp="1"/>
          </p:cNvSpPr>
          <p:nvPr>
            <p:ph type="sldNum" sz="quarter" idx="12"/>
          </p:nvPr>
        </p:nvSpPr>
        <p:spPr/>
        <p:txBody>
          <a:body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284089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 xmlns:a16="http://schemas.microsoft.com/office/drawing/2014/main" id="{3221C0D3-ABED-4621-BCC0-ED717CD787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F1564509-30A3-4D51-9BB7-5545FBA0D4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448A343F-0495-4CAA-B383-964F179F72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2BE34C-1243-490E-95C7-9299BE381BB3}" type="datetimeFigureOut">
              <a:rPr kumimoji="1" lang="ja-JP" altLang="en-US" smtClean="0"/>
              <a:t>2022/1/25</a:t>
            </a:fld>
            <a:endParaRPr kumimoji="1" lang="ja-JP" altLang="en-US"/>
          </a:p>
        </p:txBody>
      </p:sp>
      <p:sp>
        <p:nvSpPr>
          <p:cNvPr id="5" name="フッター プレースホルダー 4">
            <a:extLst>
              <a:ext uri="{FF2B5EF4-FFF2-40B4-BE49-F238E27FC236}">
                <a16:creationId xmlns="" xmlns:a16="http://schemas.microsoft.com/office/drawing/2014/main" id="{C1051E0A-D9B0-4B49-8583-8A860A1CC9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 xmlns:a16="http://schemas.microsoft.com/office/drawing/2014/main" id="{404C275D-A974-4202-AF05-FD7D91782F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A8CCFD-F8AE-45B8-A7D1-02B98D878E04}" type="slidenum">
              <a:rPr kumimoji="1" lang="ja-JP" altLang="en-US" smtClean="0"/>
              <a:t>‹#›</a:t>
            </a:fld>
            <a:endParaRPr kumimoji="1" lang="ja-JP" altLang="en-US"/>
          </a:p>
        </p:txBody>
      </p:sp>
    </p:spTree>
    <p:extLst>
      <p:ext uri="{BB962C8B-B14F-4D97-AF65-F5344CB8AC3E}">
        <p14:creationId xmlns:p14="http://schemas.microsoft.com/office/powerpoint/2010/main" val="2813921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 xmlns:a16="http://schemas.microsoft.com/office/drawing/2014/main" id="{1DEA1702-AF64-4052-90FD-88A288EB8196}"/>
              </a:ext>
            </a:extLst>
          </p:cNvPr>
          <p:cNvSpPr>
            <a:spLocks noGrp="1"/>
          </p:cNvSpPr>
          <p:nvPr>
            <p:ph type="ctrTitle"/>
          </p:nvPr>
        </p:nvSpPr>
        <p:spPr>
          <a:xfrm>
            <a:off x="457200" y="467834"/>
            <a:ext cx="11277600" cy="803028"/>
          </a:xfrm>
        </p:spPr>
        <p:txBody>
          <a:bodyPr>
            <a:normAutofit/>
          </a:bodyPr>
          <a:lstStyle/>
          <a:p>
            <a:pPr algn="l"/>
            <a:r>
              <a:rPr lang="ja-JP" altLang="en-US" sz="1800" dirty="0"/>
              <a:t>書類・物品のラベリング・定置化をすることで</a:t>
            </a:r>
            <a:r>
              <a:rPr lang="en-US" altLang="ja-JP" sz="1800" dirty="0"/>
              <a:t/>
            </a:r>
            <a:br>
              <a:rPr lang="en-US" altLang="ja-JP" sz="1800" dirty="0"/>
            </a:br>
            <a:r>
              <a:rPr lang="ja-JP" altLang="en-US" sz="1800" dirty="0"/>
              <a:t>職員に整理整頓が身に付き、探す等にかかっていたムダな時間の削減になった。</a:t>
            </a:r>
          </a:p>
        </p:txBody>
      </p:sp>
      <p:sp>
        <p:nvSpPr>
          <p:cNvPr id="11" name="タイトル 8">
            <a:extLst>
              <a:ext uri="{FF2B5EF4-FFF2-40B4-BE49-F238E27FC236}">
                <a16:creationId xmlns="" xmlns:a16="http://schemas.microsoft.com/office/drawing/2014/main" id="{A41A1FC9-0649-4570-A182-65E1BB8D1AF8}"/>
              </a:ext>
            </a:extLst>
          </p:cNvPr>
          <p:cNvSpPr txBox="1">
            <a:spLocks/>
          </p:cNvSpPr>
          <p:nvPr/>
        </p:nvSpPr>
        <p:spPr>
          <a:xfrm>
            <a:off x="457200" y="1462730"/>
            <a:ext cx="10345119" cy="130618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質の向上：書類のラベリング・定置化したことによりムダな時間の削減になった。施設内の備品を</a:t>
            </a:r>
            <a:endParaRPr lang="en-US" altLang="ja-JP" sz="1800" dirty="0"/>
          </a:p>
          <a:p>
            <a:pPr algn="l"/>
            <a:r>
              <a:rPr lang="ja-JP" altLang="en-US" sz="1800" dirty="0"/>
              <a:t>　　　　　整理整頓・定置化したことにより、職員が整っている状態を保つようになった。</a:t>
            </a:r>
            <a:endParaRPr lang="en-US" altLang="ja-JP" sz="1800" dirty="0"/>
          </a:p>
          <a:p>
            <a:pPr algn="l"/>
            <a:r>
              <a:rPr lang="ja-JP" altLang="en-US" sz="1800" dirty="0"/>
              <a:t>　　　　　薬箱のラベリング等を行うことにより、職員の不安・誤薬事故等をなくす。</a:t>
            </a:r>
            <a:endParaRPr lang="en-US" altLang="ja-JP" sz="1800" dirty="0"/>
          </a:p>
          <a:p>
            <a:pPr algn="l"/>
            <a:endParaRPr lang="ja-JP" altLang="en-US" sz="1800" dirty="0"/>
          </a:p>
        </p:txBody>
      </p:sp>
      <p:sp>
        <p:nvSpPr>
          <p:cNvPr id="12" name="タイトル 8">
            <a:extLst>
              <a:ext uri="{FF2B5EF4-FFF2-40B4-BE49-F238E27FC236}">
                <a16:creationId xmlns="" xmlns:a16="http://schemas.microsoft.com/office/drawing/2014/main" id="{26B1FBCC-B5F4-4125-A988-B6DADC8E9749}"/>
              </a:ext>
            </a:extLst>
          </p:cNvPr>
          <p:cNvSpPr txBox="1">
            <a:spLocks/>
          </p:cNvSpPr>
          <p:nvPr/>
        </p:nvSpPr>
        <p:spPr>
          <a:xfrm>
            <a:off x="457200" y="2815405"/>
            <a:ext cx="10562095" cy="80302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課題：職員の職場環境に対する意識が低く、自分以外の人の使い勝手を考えて整理整頓がなされて</a:t>
            </a:r>
            <a:endParaRPr lang="en-US" altLang="ja-JP" sz="1800" dirty="0"/>
          </a:p>
          <a:p>
            <a:pPr algn="l"/>
            <a:r>
              <a:rPr lang="ja-JP" altLang="en-US" sz="1800" dirty="0"/>
              <a:t>　　　いない。そのため物品・書類を探したり、片づけたりするムダな時間</a:t>
            </a:r>
            <a:r>
              <a:rPr lang="en-US" altLang="ja-JP" sz="1800" dirty="0"/>
              <a:t>(</a:t>
            </a:r>
            <a:r>
              <a:rPr lang="ja-JP" altLang="en-US" sz="1800" dirty="0"/>
              <a:t>間接的業務</a:t>
            </a:r>
            <a:r>
              <a:rPr lang="en-US" altLang="ja-JP" sz="1800" dirty="0"/>
              <a:t>)</a:t>
            </a:r>
            <a:r>
              <a:rPr lang="ja-JP" altLang="en-US" sz="1800" dirty="0"/>
              <a:t>が減らない。</a:t>
            </a:r>
          </a:p>
        </p:txBody>
      </p:sp>
      <p:sp>
        <p:nvSpPr>
          <p:cNvPr id="13" name="タイトル 8">
            <a:extLst>
              <a:ext uri="{FF2B5EF4-FFF2-40B4-BE49-F238E27FC236}">
                <a16:creationId xmlns="" xmlns:a16="http://schemas.microsoft.com/office/drawing/2014/main" id="{2A810CAD-9F92-49F1-BB3B-ECDF3CD53A11}"/>
              </a:ext>
            </a:extLst>
          </p:cNvPr>
          <p:cNvSpPr txBox="1">
            <a:spLocks/>
          </p:cNvSpPr>
          <p:nvPr/>
        </p:nvSpPr>
        <p:spPr>
          <a:xfrm>
            <a:off x="457200" y="3856795"/>
            <a:ext cx="10562095" cy="18649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解決のステップ：</a:t>
            </a:r>
            <a:endParaRPr lang="en-US" altLang="ja-JP" sz="1800" dirty="0"/>
          </a:p>
          <a:p>
            <a:pPr algn="l"/>
            <a:endParaRPr lang="en-US" altLang="ja-JP" sz="1800" dirty="0"/>
          </a:p>
          <a:p>
            <a:pPr algn="l"/>
            <a:r>
              <a:rPr lang="ja-JP" altLang="en-US" sz="1800" dirty="0"/>
              <a:t>①リーダーを中心に、職員に５</a:t>
            </a:r>
            <a:r>
              <a:rPr lang="en-US" altLang="ja-JP" sz="1800" dirty="0"/>
              <a:t>S</a:t>
            </a:r>
            <a:r>
              <a:rPr lang="ja-JP" altLang="en-US" sz="1800" dirty="0"/>
              <a:t>活動を行う意味を伝え、職員の意識を高める。</a:t>
            </a:r>
            <a:endParaRPr lang="en-US" altLang="ja-JP" sz="1800" dirty="0"/>
          </a:p>
          <a:p>
            <a:pPr algn="l"/>
            <a:r>
              <a:rPr lang="ja-JP" altLang="en-US" sz="1800" dirty="0"/>
              <a:t>②整理した方がよい物品等をリストアップし、職員の導線を考えて、書類・物品の位置を決める。</a:t>
            </a:r>
            <a:endParaRPr lang="en-US" altLang="ja-JP" sz="1800" dirty="0"/>
          </a:p>
          <a:p>
            <a:pPr algn="l"/>
            <a:r>
              <a:rPr lang="ja-JP" altLang="en-US" sz="1800" dirty="0"/>
              <a:t>③整理・ラベリング等するべき書類をまとめ、使用頻度等を考えた差し込み・並び順番を決める。</a:t>
            </a:r>
            <a:endParaRPr lang="en-US" altLang="ja-JP" sz="1800" dirty="0"/>
          </a:p>
          <a:p>
            <a:pPr algn="l"/>
            <a:r>
              <a:rPr lang="ja-JP" altLang="en-US" sz="1800" dirty="0"/>
              <a:t>④担当者・期日を決めて実施。</a:t>
            </a:r>
            <a:endParaRPr lang="en-US" altLang="ja-JP" sz="1800" dirty="0"/>
          </a:p>
          <a:p>
            <a:pPr algn="l"/>
            <a:r>
              <a:rPr lang="ja-JP" altLang="en-US" sz="1800" dirty="0"/>
              <a:t>⑤継続的に５</a:t>
            </a:r>
            <a:r>
              <a:rPr lang="en-US" altLang="ja-JP" sz="1800" dirty="0"/>
              <a:t>S</a:t>
            </a:r>
            <a:r>
              <a:rPr lang="ja-JP" altLang="en-US" sz="1800" dirty="0"/>
              <a:t>活動を行うために、手順書を作成。</a:t>
            </a:r>
          </a:p>
        </p:txBody>
      </p:sp>
      <p:sp>
        <p:nvSpPr>
          <p:cNvPr id="2" name="テキスト ボックス 1"/>
          <p:cNvSpPr txBox="1"/>
          <p:nvPr/>
        </p:nvSpPr>
        <p:spPr>
          <a:xfrm>
            <a:off x="10655300" y="292100"/>
            <a:ext cx="10795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資料</a:t>
            </a:r>
            <a:r>
              <a:rPr kumimoji="1" lang="en-US" altLang="ja-JP" dirty="0" smtClean="0"/>
              <a:t>7-2</a:t>
            </a:r>
            <a:endParaRPr kumimoji="1" lang="ja-JP" altLang="en-US" dirty="0"/>
          </a:p>
        </p:txBody>
      </p:sp>
      <p:sp>
        <p:nvSpPr>
          <p:cNvPr id="3" name="テキスト ボックス 2"/>
          <p:cNvSpPr txBox="1"/>
          <p:nvPr/>
        </p:nvSpPr>
        <p:spPr>
          <a:xfrm>
            <a:off x="749300" y="237866"/>
            <a:ext cx="7289800" cy="369332"/>
          </a:xfrm>
          <a:prstGeom prst="rect">
            <a:avLst/>
          </a:prstGeom>
          <a:noFill/>
        </p:spPr>
        <p:txBody>
          <a:bodyPr wrap="square" rtlCol="0">
            <a:spAutoFit/>
          </a:bodyPr>
          <a:lstStyle/>
          <a:p>
            <a:r>
              <a:rPr lang="ja-JP" altLang="en-US" dirty="0"/>
              <a:t>＜グループホームななか</a:t>
            </a:r>
            <a:r>
              <a:rPr lang="ja-JP" altLang="en-US" dirty="0" err="1"/>
              <a:t>まど</a:t>
            </a:r>
            <a:r>
              <a:rPr lang="ja-JP" altLang="en-US" dirty="0" smtClean="0"/>
              <a:t>歌志内館</a:t>
            </a:r>
            <a:r>
              <a:rPr kumimoji="1" lang="ja-JP" altLang="en-US" dirty="0" smtClean="0"/>
              <a:t>＞</a:t>
            </a:r>
            <a:endParaRPr kumimoji="1" lang="ja-JP" altLang="en-US" dirty="0"/>
          </a:p>
        </p:txBody>
      </p:sp>
    </p:spTree>
    <p:extLst>
      <p:ext uri="{BB962C8B-B14F-4D97-AF65-F5344CB8AC3E}">
        <p14:creationId xmlns:p14="http://schemas.microsoft.com/office/powerpoint/2010/main" val="65382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 xmlns:a16="http://schemas.microsoft.com/office/drawing/2014/main" id="{3BA9A71D-0C45-4EEF-B6D4-271B9ADEB907}"/>
              </a:ext>
            </a:extLst>
          </p:cNvPr>
          <p:cNvSpPr/>
          <p:nvPr/>
        </p:nvSpPr>
        <p:spPr>
          <a:xfrm>
            <a:off x="1938028" y="5424035"/>
            <a:ext cx="3105898" cy="375487"/>
          </a:xfrm>
          <a:prstGeom prst="rect">
            <a:avLst/>
          </a:prstGeom>
        </p:spPr>
        <p:txBody>
          <a:bodyPr wrap="square">
            <a:spAutoFit/>
          </a:bodyPr>
          <a:lstStyle/>
          <a:p>
            <a:pPr>
              <a:lnSpc>
                <a:spcPct val="120000"/>
              </a:lnSpc>
            </a:pPr>
            <a:r>
              <a:rPr lang="ja-JP" altLang="en-US" sz="1600" b="1" dirty="0">
                <a:latin typeface="+mn-ea"/>
              </a:rPr>
              <a:t>物品整理の業務改善について</a:t>
            </a:r>
            <a:endParaRPr lang="en-US" altLang="ja-JP" sz="1600" b="1" dirty="0">
              <a:latin typeface="+mn-ea"/>
            </a:endParaRPr>
          </a:p>
        </p:txBody>
      </p:sp>
      <p:sp>
        <p:nvSpPr>
          <p:cNvPr id="22" name="正方形/長方形 21">
            <a:extLst>
              <a:ext uri="{FF2B5EF4-FFF2-40B4-BE49-F238E27FC236}">
                <a16:creationId xmlns="" xmlns:a16="http://schemas.microsoft.com/office/drawing/2014/main" id="{3B4CD6BA-2351-4B7E-A21E-BB23CF15E115}"/>
              </a:ext>
            </a:extLst>
          </p:cNvPr>
          <p:cNvSpPr/>
          <p:nvPr/>
        </p:nvSpPr>
        <p:spPr>
          <a:xfrm>
            <a:off x="547188" y="3594520"/>
            <a:ext cx="2057460" cy="1115690"/>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入居者の物品が棚の上に乱雑に積まれて整理されていない状態</a:t>
            </a:r>
            <a:endParaRPr lang="en-US" altLang="ja-JP" sz="1400" dirty="0">
              <a:solidFill>
                <a:schemeClr val="bg1"/>
              </a:solidFill>
              <a:latin typeface="+mn-ea"/>
            </a:endParaRPr>
          </a:p>
        </p:txBody>
      </p:sp>
      <p:sp>
        <p:nvSpPr>
          <p:cNvPr id="23" name="正方形/長方形 22">
            <a:extLst>
              <a:ext uri="{FF2B5EF4-FFF2-40B4-BE49-F238E27FC236}">
                <a16:creationId xmlns="" xmlns:a16="http://schemas.microsoft.com/office/drawing/2014/main" id="{7A644A70-8AE5-4C0F-AADD-82284AB0D14C}"/>
              </a:ext>
            </a:extLst>
          </p:cNvPr>
          <p:cNvSpPr/>
          <p:nvPr/>
        </p:nvSpPr>
        <p:spPr>
          <a:xfrm>
            <a:off x="4874964" y="3579546"/>
            <a:ext cx="2078006" cy="1445011"/>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ラベリングやファイルの種類がばらばらで見にくく分かりづらかった</a:t>
            </a:r>
            <a:r>
              <a:rPr lang="ja-JP" altLang="en-US" sz="1800" dirty="0">
                <a:solidFill>
                  <a:schemeClr val="bg1"/>
                </a:solidFill>
                <a:latin typeface="+mn-ea"/>
              </a:rPr>
              <a:t>。</a:t>
            </a:r>
            <a:endParaRPr lang="en-US" altLang="ja-JP" sz="1400" dirty="0">
              <a:solidFill>
                <a:schemeClr val="bg1"/>
              </a:solidFill>
              <a:latin typeface="+mn-ea"/>
            </a:endParaRPr>
          </a:p>
        </p:txBody>
      </p:sp>
      <p:sp>
        <p:nvSpPr>
          <p:cNvPr id="24" name="正方形/長方形 23">
            <a:extLst>
              <a:ext uri="{FF2B5EF4-FFF2-40B4-BE49-F238E27FC236}">
                <a16:creationId xmlns="" xmlns:a16="http://schemas.microsoft.com/office/drawing/2014/main" id="{B51F455A-F9CB-4153-AE16-92EEEAF4EC12}"/>
              </a:ext>
            </a:extLst>
          </p:cNvPr>
          <p:cNvSpPr/>
          <p:nvPr/>
        </p:nvSpPr>
        <p:spPr>
          <a:xfrm>
            <a:off x="9185146" y="3594520"/>
            <a:ext cx="2088000" cy="1374222"/>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ファイルの整理整頓を行った結果棚が空き、有効活用スペースが増えた。</a:t>
            </a:r>
            <a:endParaRPr lang="en-US" altLang="ja-JP" sz="1400" dirty="0">
              <a:solidFill>
                <a:schemeClr val="bg1"/>
              </a:solidFill>
              <a:latin typeface="+mn-ea"/>
            </a:endParaRPr>
          </a:p>
        </p:txBody>
      </p:sp>
      <p:sp>
        <p:nvSpPr>
          <p:cNvPr id="25" name="正方形/長方形 24">
            <a:extLst>
              <a:ext uri="{FF2B5EF4-FFF2-40B4-BE49-F238E27FC236}">
                <a16:creationId xmlns="" xmlns:a16="http://schemas.microsoft.com/office/drawing/2014/main" id="{4644EC77-4BD3-487B-B854-3B8552EBD635}"/>
              </a:ext>
            </a:extLst>
          </p:cNvPr>
          <p:cNvSpPr/>
          <p:nvPr/>
        </p:nvSpPr>
        <p:spPr>
          <a:xfrm>
            <a:off x="2704254" y="2006432"/>
            <a:ext cx="2088000" cy="1115690"/>
          </a:xfrm>
          <a:prstGeom prst="rect">
            <a:avLst/>
          </a:prstGeom>
        </p:spPr>
        <p:txBody>
          <a:bodyPr wrap="square">
            <a:spAutoFit/>
          </a:bodyPr>
          <a:lstStyle/>
          <a:p>
            <a:pPr>
              <a:lnSpc>
                <a:spcPct val="120000"/>
              </a:lnSpc>
            </a:pPr>
            <a:r>
              <a:rPr lang="ja-JP" altLang="en-US" sz="1400" dirty="0">
                <a:solidFill>
                  <a:schemeClr val="bg1"/>
                </a:solidFill>
                <a:latin typeface="+mn-ea"/>
              </a:rPr>
              <a:t>乱雑に積まれていた物品の保管場所を決め整理。</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26" name="正方形/長方形 25">
            <a:extLst>
              <a:ext uri="{FF2B5EF4-FFF2-40B4-BE49-F238E27FC236}">
                <a16:creationId xmlns="" xmlns:a16="http://schemas.microsoft.com/office/drawing/2014/main" id="{1B5170D4-6ACB-4A35-A65A-DDD46748575E}"/>
              </a:ext>
            </a:extLst>
          </p:cNvPr>
          <p:cNvSpPr/>
          <p:nvPr/>
        </p:nvSpPr>
        <p:spPr>
          <a:xfrm>
            <a:off x="7079565" y="1870706"/>
            <a:ext cx="2088000" cy="1632755"/>
          </a:xfrm>
          <a:prstGeom prst="rect">
            <a:avLst/>
          </a:prstGeom>
        </p:spPr>
        <p:txBody>
          <a:bodyPr wrap="square">
            <a:spAutoFit/>
          </a:bodyPr>
          <a:lstStyle/>
          <a:p>
            <a:pPr>
              <a:lnSpc>
                <a:spcPct val="120000"/>
              </a:lnSpc>
            </a:pPr>
            <a:r>
              <a:rPr lang="ja-JP" altLang="en-US" sz="1400" dirty="0">
                <a:solidFill>
                  <a:schemeClr val="bg1"/>
                </a:solidFill>
                <a:latin typeface="+mn-ea"/>
              </a:rPr>
              <a:t>ユニットごとにファイルの種類・ラベリングをそろえることで見やすく分かりやすくなった。</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37" name="正方形/長方形 36">
            <a:extLst>
              <a:ext uri="{FF2B5EF4-FFF2-40B4-BE49-F238E27FC236}">
                <a16:creationId xmlns="" xmlns:a16="http://schemas.microsoft.com/office/drawing/2014/main" id="{9CCE8C32-B1CC-4765-AFFB-E5FC1B973D3F}"/>
              </a:ext>
            </a:extLst>
          </p:cNvPr>
          <p:cNvSpPr/>
          <p:nvPr/>
        </p:nvSpPr>
        <p:spPr>
          <a:xfrm>
            <a:off x="564084" y="5463018"/>
            <a:ext cx="1007161" cy="269304"/>
          </a:xfrm>
          <a:prstGeom prst="rect">
            <a:avLst/>
          </a:prstGeom>
          <a:solidFill>
            <a:schemeClr val="accent1"/>
          </a:solidFill>
        </p:spPr>
        <p:txBody>
          <a:bodyPr wrap="square">
            <a:spAutoFit/>
          </a:bodyPr>
          <a:lstStyle/>
          <a:p>
            <a:pPr>
              <a:lnSpc>
                <a:spcPct val="120000"/>
              </a:lnSpc>
            </a:pPr>
            <a:r>
              <a:rPr lang="ja-JP" altLang="en-US" sz="1000" dirty="0">
                <a:solidFill>
                  <a:schemeClr val="bg1"/>
                </a:solidFill>
                <a:latin typeface="+mn-ea"/>
              </a:rPr>
              <a:t>事例１</a:t>
            </a:r>
            <a:endParaRPr lang="en-US" altLang="ja-JP" sz="1000" dirty="0">
              <a:solidFill>
                <a:schemeClr val="bg1"/>
              </a:solidFill>
              <a:latin typeface="+mn-ea"/>
            </a:endParaRPr>
          </a:p>
        </p:txBody>
      </p:sp>
      <p:pic>
        <p:nvPicPr>
          <p:cNvPr id="3" name="図 2">
            <a:extLst>
              <a:ext uri="{FF2B5EF4-FFF2-40B4-BE49-F238E27FC236}">
                <a16:creationId xmlns="" xmlns:a16="http://schemas.microsoft.com/office/drawing/2014/main" id="{677FF394-288E-4083-B520-51EA70D089AD}"/>
              </a:ext>
            </a:extLst>
          </p:cNvPr>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553148" y="1726217"/>
            <a:ext cx="2088000" cy="1663200"/>
          </a:xfrm>
          <a:prstGeom prst="rect">
            <a:avLst/>
          </a:prstGeom>
        </p:spPr>
      </p:pic>
      <p:pic>
        <p:nvPicPr>
          <p:cNvPr id="7" name="図 6">
            <a:extLst>
              <a:ext uri="{FF2B5EF4-FFF2-40B4-BE49-F238E27FC236}">
                <a16:creationId xmlns="" xmlns:a16="http://schemas.microsoft.com/office/drawing/2014/main" id="{4A0F858A-C8E5-4307-82D9-9FA940D3B34E}"/>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2704254" y="3450031"/>
            <a:ext cx="2088000" cy="1663200"/>
          </a:xfrm>
          <a:prstGeom prst="rect">
            <a:avLst/>
          </a:prstGeom>
        </p:spPr>
      </p:pic>
      <p:pic>
        <p:nvPicPr>
          <p:cNvPr id="11" name="図 10">
            <a:extLst>
              <a:ext uri="{FF2B5EF4-FFF2-40B4-BE49-F238E27FC236}">
                <a16:creationId xmlns="" xmlns:a16="http://schemas.microsoft.com/office/drawing/2014/main" id="{B103D7AF-86A1-4BAE-888F-A642518D4E55}"/>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9185146" y="1732677"/>
            <a:ext cx="2088000" cy="1663200"/>
          </a:xfrm>
          <a:prstGeom prst="rect">
            <a:avLst/>
          </a:prstGeom>
        </p:spPr>
      </p:pic>
      <p:pic>
        <p:nvPicPr>
          <p:cNvPr id="13" name="図 12">
            <a:extLst>
              <a:ext uri="{FF2B5EF4-FFF2-40B4-BE49-F238E27FC236}">
                <a16:creationId xmlns="" xmlns:a16="http://schemas.microsoft.com/office/drawing/2014/main" id="{0A17DAFD-35F6-438D-A30D-B4800FB553AF}"/>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4874964" y="1732677"/>
            <a:ext cx="2088000" cy="1663200"/>
          </a:xfrm>
          <a:prstGeom prst="rect">
            <a:avLst/>
          </a:prstGeom>
        </p:spPr>
      </p:pic>
      <p:pic>
        <p:nvPicPr>
          <p:cNvPr id="15" name="図 14">
            <a:extLst>
              <a:ext uri="{FF2B5EF4-FFF2-40B4-BE49-F238E27FC236}">
                <a16:creationId xmlns="" xmlns:a16="http://schemas.microsoft.com/office/drawing/2014/main" id="{1658B28D-D5ED-4DBB-91AD-6317C03D7E5F}"/>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7025058" y="3470452"/>
            <a:ext cx="2088000" cy="1663200"/>
          </a:xfrm>
          <a:prstGeom prst="rect">
            <a:avLst/>
          </a:prstGeom>
        </p:spPr>
      </p:pic>
    </p:spTree>
    <p:extLst>
      <p:ext uri="{BB962C8B-B14F-4D97-AF65-F5344CB8AC3E}">
        <p14:creationId xmlns:p14="http://schemas.microsoft.com/office/powerpoint/2010/main" val="3121665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 xmlns:a16="http://schemas.microsoft.com/office/drawing/2014/main" id="{3BA9A71D-0C45-4EEF-B6D4-271B9ADEB907}"/>
              </a:ext>
            </a:extLst>
          </p:cNvPr>
          <p:cNvSpPr/>
          <p:nvPr/>
        </p:nvSpPr>
        <p:spPr>
          <a:xfrm>
            <a:off x="1938028" y="5424035"/>
            <a:ext cx="3105898" cy="375487"/>
          </a:xfrm>
          <a:prstGeom prst="rect">
            <a:avLst/>
          </a:prstGeom>
        </p:spPr>
        <p:txBody>
          <a:bodyPr wrap="square">
            <a:spAutoFit/>
          </a:bodyPr>
          <a:lstStyle/>
          <a:p>
            <a:pPr>
              <a:lnSpc>
                <a:spcPct val="120000"/>
              </a:lnSpc>
            </a:pPr>
            <a:r>
              <a:rPr lang="ja-JP" altLang="en-US" sz="1600" b="1" dirty="0">
                <a:latin typeface="+mn-ea"/>
              </a:rPr>
              <a:t>物品整理の業務改善について</a:t>
            </a:r>
            <a:endParaRPr lang="en-US" altLang="ja-JP" sz="1600" b="1" dirty="0">
              <a:latin typeface="+mn-ea"/>
            </a:endParaRPr>
          </a:p>
        </p:txBody>
      </p:sp>
      <p:sp>
        <p:nvSpPr>
          <p:cNvPr id="22" name="正方形/長方形 21">
            <a:extLst>
              <a:ext uri="{FF2B5EF4-FFF2-40B4-BE49-F238E27FC236}">
                <a16:creationId xmlns="" xmlns:a16="http://schemas.microsoft.com/office/drawing/2014/main" id="{3B4CD6BA-2351-4B7E-A21E-BB23CF15E115}"/>
              </a:ext>
            </a:extLst>
          </p:cNvPr>
          <p:cNvSpPr/>
          <p:nvPr/>
        </p:nvSpPr>
        <p:spPr>
          <a:xfrm>
            <a:off x="545841" y="3485672"/>
            <a:ext cx="2057460" cy="1632755"/>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既存の薬箱では氏名しか表示がなく、薬箱を見るだけでは、朝昼晩の薬の有無が分からない。</a:t>
            </a:r>
            <a:endParaRPr lang="en-US" altLang="ja-JP" sz="1400" dirty="0">
              <a:solidFill>
                <a:schemeClr val="bg1"/>
              </a:solidFill>
              <a:latin typeface="+mn-ea"/>
            </a:endParaRPr>
          </a:p>
        </p:txBody>
      </p:sp>
      <p:sp>
        <p:nvSpPr>
          <p:cNvPr id="23" name="正方形/長方形 22">
            <a:extLst>
              <a:ext uri="{FF2B5EF4-FFF2-40B4-BE49-F238E27FC236}">
                <a16:creationId xmlns="" xmlns:a16="http://schemas.microsoft.com/office/drawing/2014/main" id="{7A644A70-8AE5-4C0F-AADD-82284AB0D14C}"/>
              </a:ext>
            </a:extLst>
          </p:cNvPr>
          <p:cNvSpPr/>
          <p:nvPr/>
        </p:nvSpPr>
        <p:spPr>
          <a:xfrm>
            <a:off x="4874964" y="3579546"/>
            <a:ext cx="2078006" cy="1445011"/>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薬箱を上から見ると氏名、服薬の有無等が確認できるようにしている</a:t>
            </a:r>
            <a:r>
              <a:rPr lang="ja-JP" altLang="en-US" sz="1800" dirty="0">
                <a:solidFill>
                  <a:schemeClr val="bg1"/>
                </a:solidFill>
                <a:latin typeface="+mn-ea"/>
              </a:rPr>
              <a:t>。</a:t>
            </a:r>
            <a:endParaRPr lang="en-US" altLang="ja-JP" sz="1400" dirty="0">
              <a:solidFill>
                <a:schemeClr val="bg1"/>
              </a:solidFill>
              <a:latin typeface="+mn-ea"/>
            </a:endParaRPr>
          </a:p>
        </p:txBody>
      </p:sp>
      <p:sp>
        <p:nvSpPr>
          <p:cNvPr id="24" name="正方形/長方形 23">
            <a:extLst>
              <a:ext uri="{FF2B5EF4-FFF2-40B4-BE49-F238E27FC236}">
                <a16:creationId xmlns="" xmlns:a16="http://schemas.microsoft.com/office/drawing/2014/main" id="{B51F455A-F9CB-4153-AE16-92EEEAF4EC12}"/>
              </a:ext>
            </a:extLst>
          </p:cNvPr>
          <p:cNvSpPr/>
          <p:nvPr/>
        </p:nvSpPr>
        <p:spPr>
          <a:xfrm>
            <a:off x="9185146" y="3594520"/>
            <a:ext cx="2088000" cy="1374222"/>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服薬の飲ませ忘れ等の防止のため、目で見てわかるようにチェック表を作成</a:t>
            </a:r>
            <a:endParaRPr lang="en-US" altLang="ja-JP" sz="1400" dirty="0">
              <a:solidFill>
                <a:schemeClr val="bg1"/>
              </a:solidFill>
              <a:latin typeface="+mn-ea"/>
            </a:endParaRPr>
          </a:p>
        </p:txBody>
      </p:sp>
      <p:sp>
        <p:nvSpPr>
          <p:cNvPr id="25" name="正方形/長方形 24">
            <a:extLst>
              <a:ext uri="{FF2B5EF4-FFF2-40B4-BE49-F238E27FC236}">
                <a16:creationId xmlns="" xmlns:a16="http://schemas.microsoft.com/office/drawing/2014/main" id="{4644EC77-4BD3-487B-B854-3B8552EBD635}"/>
              </a:ext>
            </a:extLst>
          </p:cNvPr>
          <p:cNvSpPr/>
          <p:nvPr/>
        </p:nvSpPr>
        <p:spPr>
          <a:xfrm>
            <a:off x="2704254" y="2006432"/>
            <a:ext cx="2088000" cy="1374222"/>
          </a:xfrm>
          <a:prstGeom prst="rect">
            <a:avLst/>
          </a:prstGeom>
        </p:spPr>
        <p:txBody>
          <a:bodyPr wrap="square">
            <a:spAutoFit/>
          </a:bodyPr>
          <a:lstStyle/>
          <a:p>
            <a:pPr>
              <a:lnSpc>
                <a:spcPct val="120000"/>
              </a:lnSpc>
            </a:pPr>
            <a:r>
              <a:rPr lang="ja-JP" altLang="en-US" sz="1400" dirty="0">
                <a:solidFill>
                  <a:schemeClr val="bg1"/>
                </a:solidFill>
                <a:latin typeface="+mn-ea"/>
              </a:rPr>
              <a:t>薬箱を開いた際に誰の服薬か分かりやすく写真、服薬の有無等を貼り付け。</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26" name="正方形/長方形 25">
            <a:extLst>
              <a:ext uri="{FF2B5EF4-FFF2-40B4-BE49-F238E27FC236}">
                <a16:creationId xmlns="" xmlns:a16="http://schemas.microsoft.com/office/drawing/2014/main" id="{1B5170D4-6ACB-4A35-A65A-DDD46748575E}"/>
              </a:ext>
            </a:extLst>
          </p:cNvPr>
          <p:cNvSpPr/>
          <p:nvPr/>
        </p:nvSpPr>
        <p:spPr>
          <a:xfrm>
            <a:off x="7079565" y="1870706"/>
            <a:ext cx="2088000" cy="1115690"/>
          </a:xfrm>
          <a:prstGeom prst="rect">
            <a:avLst/>
          </a:prstGeom>
        </p:spPr>
        <p:txBody>
          <a:bodyPr wrap="square">
            <a:spAutoFit/>
          </a:bodyPr>
          <a:lstStyle/>
          <a:p>
            <a:pPr>
              <a:lnSpc>
                <a:spcPct val="120000"/>
              </a:lnSpc>
            </a:pPr>
            <a:r>
              <a:rPr lang="ja-JP" altLang="en-US" sz="1400" dirty="0">
                <a:solidFill>
                  <a:schemeClr val="bg1"/>
                </a:solidFill>
                <a:latin typeface="+mn-ea"/>
              </a:rPr>
              <a:t>薬箱を開けると服薬がないことが分かりやすく表示している。</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37" name="正方形/長方形 36">
            <a:extLst>
              <a:ext uri="{FF2B5EF4-FFF2-40B4-BE49-F238E27FC236}">
                <a16:creationId xmlns="" xmlns:a16="http://schemas.microsoft.com/office/drawing/2014/main" id="{9CCE8C32-B1CC-4765-AFFB-E5FC1B973D3F}"/>
              </a:ext>
            </a:extLst>
          </p:cNvPr>
          <p:cNvSpPr/>
          <p:nvPr/>
        </p:nvSpPr>
        <p:spPr>
          <a:xfrm>
            <a:off x="564084" y="5463018"/>
            <a:ext cx="1007161" cy="269304"/>
          </a:xfrm>
          <a:prstGeom prst="rect">
            <a:avLst/>
          </a:prstGeom>
          <a:solidFill>
            <a:schemeClr val="accent1"/>
          </a:solidFill>
        </p:spPr>
        <p:txBody>
          <a:bodyPr wrap="square">
            <a:spAutoFit/>
          </a:bodyPr>
          <a:lstStyle/>
          <a:p>
            <a:pPr>
              <a:lnSpc>
                <a:spcPct val="120000"/>
              </a:lnSpc>
            </a:pPr>
            <a:r>
              <a:rPr lang="ja-JP" altLang="en-US" sz="1000" dirty="0">
                <a:solidFill>
                  <a:schemeClr val="bg1"/>
                </a:solidFill>
                <a:latin typeface="+mn-ea"/>
              </a:rPr>
              <a:t>事例１</a:t>
            </a:r>
            <a:endParaRPr lang="en-US" altLang="ja-JP" sz="1000" dirty="0">
              <a:solidFill>
                <a:schemeClr val="bg1"/>
              </a:solidFill>
              <a:latin typeface="+mn-ea"/>
            </a:endParaRPr>
          </a:p>
        </p:txBody>
      </p:sp>
      <p:pic>
        <p:nvPicPr>
          <p:cNvPr id="4" name="図 3">
            <a:extLst>
              <a:ext uri="{FF2B5EF4-FFF2-40B4-BE49-F238E27FC236}">
                <a16:creationId xmlns="" xmlns:a16="http://schemas.microsoft.com/office/drawing/2014/main" id="{EE9457F8-375F-4D1B-AF43-0FEADAB2B6E7}"/>
              </a:ext>
            </a:extLst>
          </p:cNvPr>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2722225" y="3470450"/>
            <a:ext cx="2088000" cy="1663200"/>
          </a:xfrm>
          <a:prstGeom prst="rect">
            <a:avLst/>
          </a:prstGeom>
        </p:spPr>
      </p:pic>
      <p:pic>
        <p:nvPicPr>
          <p:cNvPr id="6" name="図 5">
            <a:extLst>
              <a:ext uri="{FF2B5EF4-FFF2-40B4-BE49-F238E27FC236}">
                <a16:creationId xmlns="" xmlns:a16="http://schemas.microsoft.com/office/drawing/2014/main" id="{92B25531-3CEF-48CE-BE4A-82B3C1AD65AF}"/>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7017709" y="3470451"/>
            <a:ext cx="2088000" cy="1663200"/>
          </a:xfrm>
          <a:prstGeom prst="rect">
            <a:avLst/>
          </a:prstGeom>
        </p:spPr>
      </p:pic>
      <p:pic>
        <p:nvPicPr>
          <p:cNvPr id="9" name="図 8">
            <a:extLst>
              <a:ext uri="{FF2B5EF4-FFF2-40B4-BE49-F238E27FC236}">
                <a16:creationId xmlns="" xmlns:a16="http://schemas.microsoft.com/office/drawing/2014/main" id="{0CD7B7F3-9C58-4E83-8FA7-8BC5D3C63BF9}"/>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rot="16200000">
            <a:off x="5125043" y="1476139"/>
            <a:ext cx="1577851" cy="2078006"/>
          </a:xfrm>
          <a:prstGeom prst="rect">
            <a:avLst/>
          </a:prstGeom>
        </p:spPr>
      </p:pic>
      <p:pic>
        <p:nvPicPr>
          <p:cNvPr id="16" name="図 15">
            <a:extLst>
              <a:ext uri="{FF2B5EF4-FFF2-40B4-BE49-F238E27FC236}">
                <a16:creationId xmlns="" xmlns:a16="http://schemas.microsoft.com/office/drawing/2014/main" id="{90AE4050-0026-40E2-BA95-D0DB202E0883}"/>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9185146" y="1726217"/>
            <a:ext cx="2088000" cy="1663200"/>
          </a:xfrm>
          <a:prstGeom prst="rect">
            <a:avLst/>
          </a:prstGeom>
        </p:spPr>
      </p:pic>
      <p:pic>
        <p:nvPicPr>
          <p:cNvPr id="28" name="図 27">
            <a:extLst>
              <a:ext uri="{FF2B5EF4-FFF2-40B4-BE49-F238E27FC236}">
                <a16:creationId xmlns="" xmlns:a16="http://schemas.microsoft.com/office/drawing/2014/main" id="{3EEB966D-0CEC-4069-B5E0-7FA8DD26C73F}"/>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541665" y="1717454"/>
            <a:ext cx="2088000" cy="1663200"/>
          </a:xfrm>
          <a:prstGeom prst="rect">
            <a:avLst/>
          </a:prstGeom>
        </p:spPr>
      </p:pic>
      <p:sp>
        <p:nvSpPr>
          <p:cNvPr id="2" name="正方形/長方形 1">
            <a:extLst>
              <a:ext uri="{FF2B5EF4-FFF2-40B4-BE49-F238E27FC236}">
                <a16:creationId xmlns="" xmlns:a16="http://schemas.microsoft.com/office/drawing/2014/main" id="{7EB11712-7B47-424D-98E4-EFFDFA0E2C72}"/>
              </a:ext>
            </a:extLst>
          </p:cNvPr>
          <p:cNvSpPr/>
          <p:nvPr/>
        </p:nvSpPr>
        <p:spPr>
          <a:xfrm rot="154266">
            <a:off x="5448490" y="1981397"/>
            <a:ext cx="1105513" cy="4728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 xmlns:a16="http://schemas.microsoft.com/office/drawing/2014/main" id="{F7AB9668-0FE8-4866-8ACE-BBA5A2951E52}"/>
              </a:ext>
            </a:extLst>
          </p:cNvPr>
          <p:cNvSpPr/>
          <p:nvPr/>
        </p:nvSpPr>
        <p:spPr>
          <a:xfrm>
            <a:off x="3395700" y="3701508"/>
            <a:ext cx="756084" cy="3188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 xmlns:a16="http://schemas.microsoft.com/office/drawing/2014/main" id="{69941903-8801-4770-B12C-FAAC6A8AB721}"/>
              </a:ext>
            </a:extLst>
          </p:cNvPr>
          <p:cNvSpPr/>
          <p:nvPr/>
        </p:nvSpPr>
        <p:spPr>
          <a:xfrm>
            <a:off x="1307468" y="3064678"/>
            <a:ext cx="604219" cy="1843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95231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 xmlns:a16="http://schemas.microsoft.com/office/drawing/2014/main" id="{1DEA1702-AF64-4052-90FD-88A288EB8196}"/>
              </a:ext>
            </a:extLst>
          </p:cNvPr>
          <p:cNvSpPr>
            <a:spLocks noGrp="1"/>
          </p:cNvSpPr>
          <p:nvPr>
            <p:ph type="ctrTitle"/>
          </p:nvPr>
        </p:nvSpPr>
        <p:spPr>
          <a:xfrm>
            <a:off x="457200" y="467833"/>
            <a:ext cx="11277600" cy="1274433"/>
          </a:xfrm>
        </p:spPr>
        <p:txBody>
          <a:bodyPr>
            <a:normAutofit/>
          </a:bodyPr>
          <a:lstStyle/>
          <a:p>
            <a:pPr algn="l"/>
            <a:r>
              <a:rPr lang="ja-JP" altLang="en-US" sz="1800" dirty="0"/>
              <a:t>現在の介護記録は、独自に作成した記録シート</a:t>
            </a:r>
            <a:r>
              <a:rPr lang="en-US" altLang="ja-JP" sz="1800" dirty="0"/>
              <a:t>(Excel)</a:t>
            </a:r>
            <a:r>
              <a:rPr lang="ja-JP" altLang="en-US" sz="1800" dirty="0"/>
              <a:t>に介護室で</a:t>
            </a:r>
            <a:r>
              <a:rPr lang="en-US" altLang="ja-JP" sz="1800" dirty="0"/>
              <a:t>PC</a:t>
            </a:r>
            <a:r>
              <a:rPr lang="ja-JP" altLang="en-US" sz="1800" dirty="0"/>
              <a:t>にて記録している。</a:t>
            </a:r>
            <a:r>
              <a:rPr lang="en-US" altLang="ja-JP" sz="1800" dirty="0"/>
              <a:t/>
            </a:r>
            <a:br>
              <a:rPr lang="en-US" altLang="ja-JP" sz="1800" dirty="0"/>
            </a:br>
            <a:r>
              <a:rPr lang="ja-JP" altLang="en-US" sz="1800" dirty="0"/>
              <a:t>記録作業場所が限られ、転記なども多いため記録作業に時間がかかる。</a:t>
            </a:r>
            <a:r>
              <a:rPr lang="en-US" altLang="ja-JP" sz="1800" dirty="0"/>
              <a:t/>
            </a:r>
            <a:br>
              <a:rPr lang="en-US" altLang="ja-JP" sz="1800" dirty="0"/>
            </a:br>
            <a:r>
              <a:rPr lang="ja-JP" altLang="en-US" sz="1800" dirty="0"/>
              <a:t>日中・夜間の見守りに対する職員の不安が強い。ご入居者様に合わせた適切な見回りが出来ていない。</a:t>
            </a:r>
          </a:p>
        </p:txBody>
      </p:sp>
      <p:sp>
        <p:nvSpPr>
          <p:cNvPr id="11" name="タイトル 8">
            <a:extLst>
              <a:ext uri="{FF2B5EF4-FFF2-40B4-BE49-F238E27FC236}">
                <a16:creationId xmlns="" xmlns:a16="http://schemas.microsoft.com/office/drawing/2014/main" id="{A41A1FC9-0649-4570-A182-65E1BB8D1AF8}"/>
              </a:ext>
            </a:extLst>
          </p:cNvPr>
          <p:cNvSpPr txBox="1">
            <a:spLocks/>
          </p:cNvSpPr>
          <p:nvPr/>
        </p:nvSpPr>
        <p:spPr>
          <a:xfrm>
            <a:off x="457200" y="1866555"/>
            <a:ext cx="10562095" cy="80302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質の向上：介護現場を離れることなく、記録作業が出来るようになった。ご入居者様それぞれに合</a:t>
            </a:r>
            <a:endParaRPr lang="en-US" altLang="ja-JP" sz="1800" dirty="0"/>
          </a:p>
          <a:p>
            <a:pPr algn="l"/>
            <a:r>
              <a:rPr lang="ja-JP" altLang="en-US" sz="1800" dirty="0"/>
              <a:t>　　　　　わせた適切な見守り対応が出来るようになり、見守りにたいする職員の不安が軽減された。</a:t>
            </a:r>
          </a:p>
        </p:txBody>
      </p:sp>
      <p:sp>
        <p:nvSpPr>
          <p:cNvPr id="12" name="タイトル 8">
            <a:extLst>
              <a:ext uri="{FF2B5EF4-FFF2-40B4-BE49-F238E27FC236}">
                <a16:creationId xmlns="" xmlns:a16="http://schemas.microsoft.com/office/drawing/2014/main" id="{26B1FBCC-B5F4-4125-A988-B6DADC8E9749}"/>
              </a:ext>
            </a:extLst>
          </p:cNvPr>
          <p:cNvSpPr txBox="1">
            <a:spLocks/>
          </p:cNvSpPr>
          <p:nvPr/>
        </p:nvSpPr>
        <p:spPr>
          <a:xfrm>
            <a:off x="457200" y="2793870"/>
            <a:ext cx="10562095" cy="118919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課題：システムを導入することにより、</a:t>
            </a:r>
            <a:r>
              <a:rPr lang="en-US" altLang="ja-JP" sz="1800" dirty="0"/>
              <a:t>PC</a:t>
            </a:r>
            <a:r>
              <a:rPr lang="ja-JP" altLang="en-US" sz="1800" dirty="0"/>
              <a:t>だけではなくタブレット端末でも入力できるようにし、</a:t>
            </a:r>
            <a:endParaRPr lang="en-US" altLang="ja-JP" sz="1800" dirty="0"/>
          </a:p>
          <a:p>
            <a:pPr algn="l"/>
            <a:r>
              <a:rPr lang="ja-JP" altLang="en-US" sz="1800" dirty="0"/>
              <a:t>　　　場所を選ばず、ご入居者様の隣でも記録作業が行えるようにする。システムと連動した見守り</a:t>
            </a:r>
            <a:endParaRPr lang="en-US" altLang="ja-JP" sz="1800" dirty="0"/>
          </a:p>
          <a:p>
            <a:pPr algn="l"/>
            <a:r>
              <a:rPr lang="ja-JP" altLang="en-US" sz="1800" dirty="0"/>
              <a:t>　　　用別途マットを設置し、見守りに対する職員の不安を軽減させる。</a:t>
            </a:r>
          </a:p>
        </p:txBody>
      </p:sp>
      <p:sp>
        <p:nvSpPr>
          <p:cNvPr id="13" name="タイトル 8">
            <a:extLst>
              <a:ext uri="{FF2B5EF4-FFF2-40B4-BE49-F238E27FC236}">
                <a16:creationId xmlns="" xmlns:a16="http://schemas.microsoft.com/office/drawing/2014/main" id="{2A810CAD-9F92-49F1-BB3B-ECDF3CD53A11}"/>
              </a:ext>
            </a:extLst>
          </p:cNvPr>
          <p:cNvSpPr txBox="1">
            <a:spLocks/>
          </p:cNvSpPr>
          <p:nvPr/>
        </p:nvSpPr>
        <p:spPr>
          <a:xfrm>
            <a:off x="457200" y="4188417"/>
            <a:ext cx="10562095" cy="18649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解決のステップ：</a:t>
            </a:r>
            <a:endParaRPr lang="en-US" altLang="ja-JP" sz="1800" dirty="0"/>
          </a:p>
          <a:p>
            <a:pPr algn="l"/>
            <a:endParaRPr lang="en-US" altLang="ja-JP" sz="1800" dirty="0"/>
          </a:p>
          <a:p>
            <a:pPr algn="l"/>
            <a:r>
              <a:rPr lang="ja-JP" altLang="en-US" sz="1800" dirty="0"/>
              <a:t>①どのようなシステムを導入するのがよいか、リーダーを中心に職員と話し合う。</a:t>
            </a:r>
            <a:endParaRPr lang="en-US" altLang="ja-JP" sz="1800" dirty="0"/>
          </a:p>
          <a:p>
            <a:pPr algn="l"/>
            <a:r>
              <a:rPr lang="ja-JP" altLang="en-US" sz="1800" dirty="0"/>
              <a:t>②様々な会社のシステム内容を確認し、導入準備を行う。</a:t>
            </a:r>
            <a:endParaRPr lang="en-US" altLang="ja-JP" sz="1800" dirty="0"/>
          </a:p>
          <a:p>
            <a:pPr algn="l"/>
            <a:r>
              <a:rPr lang="ja-JP" altLang="en-US" sz="1800" dirty="0"/>
              <a:t>③導入前に、システム会社の担当者より導入するシステムについて学習機会を設ける。</a:t>
            </a:r>
            <a:endParaRPr lang="en-US" altLang="ja-JP" sz="1800" dirty="0"/>
          </a:p>
          <a:p>
            <a:pPr algn="l"/>
            <a:endParaRPr lang="ja-JP" altLang="en-US" sz="1800" dirty="0"/>
          </a:p>
        </p:txBody>
      </p:sp>
    </p:spTree>
    <p:extLst>
      <p:ext uri="{BB962C8B-B14F-4D97-AF65-F5344CB8AC3E}">
        <p14:creationId xmlns:p14="http://schemas.microsoft.com/office/powerpoint/2010/main" val="425263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 xmlns:a16="http://schemas.microsoft.com/office/drawing/2014/main" id="{3BA9A71D-0C45-4EEF-B6D4-271B9ADEB907}"/>
              </a:ext>
            </a:extLst>
          </p:cNvPr>
          <p:cNvSpPr/>
          <p:nvPr/>
        </p:nvSpPr>
        <p:spPr>
          <a:xfrm>
            <a:off x="1938027" y="5424035"/>
            <a:ext cx="4400779" cy="371064"/>
          </a:xfrm>
          <a:prstGeom prst="rect">
            <a:avLst/>
          </a:prstGeom>
        </p:spPr>
        <p:txBody>
          <a:bodyPr wrap="square">
            <a:spAutoFit/>
          </a:bodyPr>
          <a:lstStyle/>
          <a:p>
            <a:pPr>
              <a:lnSpc>
                <a:spcPct val="120000"/>
              </a:lnSpc>
            </a:pPr>
            <a:r>
              <a:rPr lang="ja-JP" altLang="en-US" sz="1600" b="1" dirty="0">
                <a:latin typeface="+mn-ea"/>
              </a:rPr>
              <a:t>記録システム・見守りベッドマット導入</a:t>
            </a:r>
            <a:endParaRPr lang="en-US" altLang="ja-JP" sz="1600" b="1" dirty="0">
              <a:latin typeface="+mn-ea"/>
            </a:endParaRPr>
          </a:p>
        </p:txBody>
      </p:sp>
      <p:sp>
        <p:nvSpPr>
          <p:cNvPr id="22" name="正方形/長方形 21">
            <a:extLst>
              <a:ext uri="{FF2B5EF4-FFF2-40B4-BE49-F238E27FC236}">
                <a16:creationId xmlns="" xmlns:a16="http://schemas.microsoft.com/office/drawing/2014/main" id="{3B4CD6BA-2351-4B7E-A21E-BB23CF15E115}"/>
              </a:ext>
            </a:extLst>
          </p:cNvPr>
          <p:cNvSpPr/>
          <p:nvPr/>
        </p:nvSpPr>
        <p:spPr>
          <a:xfrm>
            <a:off x="545841" y="3485672"/>
            <a:ext cx="2057460" cy="1632755"/>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介護記録システムについて職員の説明実施。わからないことは都度サポートセンターで実施。</a:t>
            </a:r>
            <a:endParaRPr lang="en-US" altLang="ja-JP" sz="1400" dirty="0">
              <a:solidFill>
                <a:schemeClr val="bg1"/>
              </a:solidFill>
              <a:latin typeface="+mn-ea"/>
            </a:endParaRPr>
          </a:p>
        </p:txBody>
      </p:sp>
      <p:sp>
        <p:nvSpPr>
          <p:cNvPr id="23" name="正方形/長方形 22">
            <a:extLst>
              <a:ext uri="{FF2B5EF4-FFF2-40B4-BE49-F238E27FC236}">
                <a16:creationId xmlns="" xmlns:a16="http://schemas.microsoft.com/office/drawing/2014/main" id="{7A644A70-8AE5-4C0F-AADD-82284AB0D14C}"/>
              </a:ext>
            </a:extLst>
          </p:cNvPr>
          <p:cNvSpPr/>
          <p:nvPr/>
        </p:nvSpPr>
        <p:spPr>
          <a:xfrm>
            <a:off x="4874964" y="3579546"/>
            <a:ext cx="2078006" cy="1445011"/>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入居者の隣で記録することにより、介護の場を離れることなく記録することが出来ている</a:t>
            </a:r>
            <a:r>
              <a:rPr lang="ja-JP" altLang="en-US" sz="1800" dirty="0">
                <a:solidFill>
                  <a:schemeClr val="bg1"/>
                </a:solidFill>
                <a:latin typeface="+mn-ea"/>
              </a:rPr>
              <a:t>。</a:t>
            </a:r>
            <a:endParaRPr lang="en-US" altLang="ja-JP" sz="1400" dirty="0">
              <a:solidFill>
                <a:schemeClr val="bg1"/>
              </a:solidFill>
              <a:latin typeface="+mn-ea"/>
            </a:endParaRPr>
          </a:p>
        </p:txBody>
      </p:sp>
      <p:sp>
        <p:nvSpPr>
          <p:cNvPr id="24" name="正方形/長方形 23">
            <a:extLst>
              <a:ext uri="{FF2B5EF4-FFF2-40B4-BE49-F238E27FC236}">
                <a16:creationId xmlns="" xmlns:a16="http://schemas.microsoft.com/office/drawing/2014/main" id="{B51F455A-F9CB-4153-AE16-92EEEAF4EC12}"/>
              </a:ext>
            </a:extLst>
          </p:cNvPr>
          <p:cNvSpPr/>
          <p:nvPr/>
        </p:nvSpPr>
        <p:spPr>
          <a:xfrm>
            <a:off x="9167565" y="3470449"/>
            <a:ext cx="2088000" cy="1891287"/>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入居者が居室にいる際の状態等タブレット及び</a:t>
            </a:r>
            <a:r>
              <a:rPr lang="en-US" altLang="ja-JP" sz="1400" dirty="0">
                <a:solidFill>
                  <a:schemeClr val="bg1"/>
                </a:solidFill>
                <a:latin typeface="+mn-ea"/>
              </a:rPr>
              <a:t>PC</a:t>
            </a:r>
            <a:r>
              <a:rPr lang="ja-JP" altLang="en-US" sz="1400" dirty="0">
                <a:solidFill>
                  <a:schemeClr val="bg1"/>
                </a:solidFill>
                <a:latin typeface="+mn-ea"/>
              </a:rPr>
              <a:t>で確認ができ、居室への適切な見回りができるようなった。</a:t>
            </a:r>
            <a:endParaRPr lang="en-US" altLang="ja-JP" sz="1400" dirty="0">
              <a:solidFill>
                <a:schemeClr val="bg1"/>
              </a:solidFill>
              <a:latin typeface="+mn-ea"/>
            </a:endParaRPr>
          </a:p>
          <a:p>
            <a:pPr>
              <a:lnSpc>
                <a:spcPct val="120000"/>
              </a:lnSpc>
            </a:pPr>
            <a:endParaRPr lang="en-US" altLang="ja-JP" sz="1400" dirty="0">
              <a:solidFill>
                <a:schemeClr val="bg1"/>
              </a:solidFill>
              <a:latin typeface="+mn-ea"/>
            </a:endParaRPr>
          </a:p>
        </p:txBody>
      </p:sp>
      <p:sp>
        <p:nvSpPr>
          <p:cNvPr id="25" name="正方形/長方形 24">
            <a:extLst>
              <a:ext uri="{FF2B5EF4-FFF2-40B4-BE49-F238E27FC236}">
                <a16:creationId xmlns="" xmlns:a16="http://schemas.microsoft.com/office/drawing/2014/main" id="{4644EC77-4BD3-487B-B854-3B8552EBD635}"/>
              </a:ext>
            </a:extLst>
          </p:cNvPr>
          <p:cNvSpPr/>
          <p:nvPr/>
        </p:nvSpPr>
        <p:spPr>
          <a:xfrm>
            <a:off x="2704254" y="2006432"/>
            <a:ext cx="2088000" cy="1374222"/>
          </a:xfrm>
          <a:prstGeom prst="rect">
            <a:avLst/>
          </a:prstGeom>
        </p:spPr>
        <p:txBody>
          <a:bodyPr wrap="square">
            <a:spAutoFit/>
          </a:bodyPr>
          <a:lstStyle/>
          <a:p>
            <a:pPr>
              <a:lnSpc>
                <a:spcPct val="120000"/>
              </a:lnSpc>
            </a:pPr>
            <a:r>
              <a:rPr lang="ja-JP" altLang="en-US" sz="1400" dirty="0">
                <a:solidFill>
                  <a:schemeClr val="bg1"/>
                </a:solidFill>
                <a:latin typeface="+mn-ea"/>
              </a:rPr>
              <a:t>管理職のケアマネージメントシステム導入の説明会。ケアマネージャーへの説明実施。</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26" name="正方形/長方形 25">
            <a:extLst>
              <a:ext uri="{FF2B5EF4-FFF2-40B4-BE49-F238E27FC236}">
                <a16:creationId xmlns="" xmlns:a16="http://schemas.microsoft.com/office/drawing/2014/main" id="{1B5170D4-6ACB-4A35-A65A-DDD46748575E}"/>
              </a:ext>
            </a:extLst>
          </p:cNvPr>
          <p:cNvSpPr/>
          <p:nvPr/>
        </p:nvSpPr>
        <p:spPr>
          <a:xfrm>
            <a:off x="7079565" y="1870706"/>
            <a:ext cx="2088000" cy="1632755"/>
          </a:xfrm>
          <a:prstGeom prst="rect">
            <a:avLst/>
          </a:prstGeom>
        </p:spPr>
        <p:txBody>
          <a:bodyPr wrap="square">
            <a:spAutoFit/>
          </a:bodyPr>
          <a:lstStyle/>
          <a:p>
            <a:pPr>
              <a:lnSpc>
                <a:spcPct val="120000"/>
              </a:lnSpc>
            </a:pPr>
            <a:r>
              <a:rPr lang="ja-JP" altLang="en-US" sz="1400" dirty="0">
                <a:solidFill>
                  <a:schemeClr val="bg1"/>
                </a:solidFill>
                <a:latin typeface="+mn-ea"/>
              </a:rPr>
              <a:t>日中、夜間の見守りシステム導入。システムは既存のマットの下に引くだけという簡単設置</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37" name="正方形/長方形 36">
            <a:extLst>
              <a:ext uri="{FF2B5EF4-FFF2-40B4-BE49-F238E27FC236}">
                <a16:creationId xmlns="" xmlns:a16="http://schemas.microsoft.com/office/drawing/2014/main" id="{9CCE8C32-B1CC-4765-AFFB-E5FC1B973D3F}"/>
              </a:ext>
            </a:extLst>
          </p:cNvPr>
          <p:cNvSpPr/>
          <p:nvPr/>
        </p:nvSpPr>
        <p:spPr>
          <a:xfrm>
            <a:off x="564084" y="5463018"/>
            <a:ext cx="1007161" cy="269304"/>
          </a:xfrm>
          <a:prstGeom prst="rect">
            <a:avLst/>
          </a:prstGeom>
          <a:solidFill>
            <a:schemeClr val="accent1"/>
          </a:solidFill>
        </p:spPr>
        <p:txBody>
          <a:bodyPr wrap="square">
            <a:spAutoFit/>
          </a:bodyPr>
          <a:lstStyle/>
          <a:p>
            <a:pPr>
              <a:lnSpc>
                <a:spcPct val="120000"/>
              </a:lnSpc>
            </a:pPr>
            <a:r>
              <a:rPr lang="ja-JP" altLang="en-US" sz="1000" dirty="0">
                <a:solidFill>
                  <a:schemeClr val="bg1"/>
                </a:solidFill>
                <a:latin typeface="+mn-ea"/>
              </a:rPr>
              <a:t>事例３</a:t>
            </a:r>
            <a:endParaRPr lang="en-US" altLang="ja-JP" sz="1000" dirty="0">
              <a:solidFill>
                <a:schemeClr val="bg1"/>
              </a:solidFill>
              <a:latin typeface="+mn-ea"/>
            </a:endParaRPr>
          </a:p>
        </p:txBody>
      </p:sp>
      <p:pic>
        <p:nvPicPr>
          <p:cNvPr id="3" name="図 2">
            <a:extLst>
              <a:ext uri="{FF2B5EF4-FFF2-40B4-BE49-F238E27FC236}">
                <a16:creationId xmlns="" xmlns:a16="http://schemas.microsoft.com/office/drawing/2014/main" id="{E9AD9C51-321A-4816-A308-03B01BB5A5BD}"/>
              </a:ext>
            </a:extLst>
          </p:cNvPr>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536630" y="1717454"/>
            <a:ext cx="2088000" cy="1663200"/>
          </a:xfrm>
          <a:prstGeom prst="rect">
            <a:avLst/>
          </a:prstGeom>
        </p:spPr>
      </p:pic>
      <p:pic>
        <p:nvPicPr>
          <p:cNvPr id="10" name="図 9">
            <a:extLst>
              <a:ext uri="{FF2B5EF4-FFF2-40B4-BE49-F238E27FC236}">
                <a16:creationId xmlns="" xmlns:a16="http://schemas.microsoft.com/office/drawing/2014/main" id="{82D86AA7-9056-4040-93D0-CDBC3808DC7C}"/>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2706665" y="3470449"/>
            <a:ext cx="2088000" cy="1663200"/>
          </a:xfrm>
          <a:prstGeom prst="rect">
            <a:avLst/>
          </a:prstGeom>
        </p:spPr>
      </p:pic>
      <p:pic>
        <p:nvPicPr>
          <p:cNvPr id="12" name="図 11">
            <a:extLst>
              <a:ext uri="{FF2B5EF4-FFF2-40B4-BE49-F238E27FC236}">
                <a16:creationId xmlns="" xmlns:a16="http://schemas.microsoft.com/office/drawing/2014/main" id="{4E8C3E74-CDB2-4AD9-A4B5-EE2357AE1F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4717" b="6553"/>
          <a:stretch/>
        </p:blipFill>
        <p:spPr>
          <a:xfrm>
            <a:off x="4864970" y="1736750"/>
            <a:ext cx="2088000" cy="1643904"/>
          </a:xfrm>
          <a:prstGeom prst="rect">
            <a:avLst/>
          </a:prstGeom>
        </p:spPr>
      </p:pic>
      <p:pic>
        <p:nvPicPr>
          <p:cNvPr id="14" name="図 13">
            <a:extLst>
              <a:ext uri="{FF2B5EF4-FFF2-40B4-BE49-F238E27FC236}">
                <a16:creationId xmlns="" xmlns:a16="http://schemas.microsoft.com/office/drawing/2014/main" id="{68E76C75-A89B-412F-B731-A266CF7271B6}"/>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rot="10800000">
            <a:off x="7033269" y="3450031"/>
            <a:ext cx="2088000" cy="1663200"/>
          </a:xfrm>
          <a:prstGeom prst="rect">
            <a:avLst/>
          </a:prstGeom>
        </p:spPr>
      </p:pic>
      <p:pic>
        <p:nvPicPr>
          <p:cNvPr id="20" name="図 19">
            <a:extLst>
              <a:ext uri="{FF2B5EF4-FFF2-40B4-BE49-F238E27FC236}">
                <a16:creationId xmlns="" xmlns:a16="http://schemas.microsoft.com/office/drawing/2014/main" id="{E0EC8566-C150-4972-B7B9-C44F804C17B6}"/>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9186436" y="1717454"/>
            <a:ext cx="2088000" cy="1663200"/>
          </a:xfrm>
          <a:prstGeom prst="rect">
            <a:avLst/>
          </a:prstGeom>
        </p:spPr>
      </p:pic>
      <p:sp>
        <p:nvSpPr>
          <p:cNvPr id="2" name="楕円 1">
            <a:extLst>
              <a:ext uri="{FF2B5EF4-FFF2-40B4-BE49-F238E27FC236}">
                <a16:creationId xmlns="" xmlns:a16="http://schemas.microsoft.com/office/drawing/2014/main" id="{C36F35EE-0406-4D3C-8E21-FEFAD55F5878}"/>
              </a:ext>
            </a:extLst>
          </p:cNvPr>
          <p:cNvSpPr/>
          <p:nvPr/>
        </p:nvSpPr>
        <p:spPr>
          <a:xfrm>
            <a:off x="5303912" y="2132856"/>
            <a:ext cx="324036" cy="36004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 xmlns:a16="http://schemas.microsoft.com/office/drawing/2014/main" id="{07CADE4B-91DC-4DC7-8F23-1CECD2481C39}"/>
              </a:ext>
            </a:extLst>
          </p:cNvPr>
          <p:cNvSpPr/>
          <p:nvPr/>
        </p:nvSpPr>
        <p:spPr>
          <a:xfrm>
            <a:off x="6573045" y="2132856"/>
            <a:ext cx="324036" cy="36004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54012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 xmlns:a16="http://schemas.microsoft.com/office/drawing/2014/main" id="{1DEA1702-AF64-4052-90FD-88A288EB8196}"/>
              </a:ext>
            </a:extLst>
          </p:cNvPr>
          <p:cNvSpPr>
            <a:spLocks noGrp="1"/>
          </p:cNvSpPr>
          <p:nvPr>
            <p:ph type="ctrTitle"/>
          </p:nvPr>
        </p:nvSpPr>
        <p:spPr>
          <a:xfrm>
            <a:off x="457200" y="467834"/>
            <a:ext cx="11277600" cy="803028"/>
          </a:xfrm>
        </p:spPr>
        <p:txBody>
          <a:bodyPr>
            <a:normAutofit/>
          </a:bodyPr>
          <a:lstStyle/>
          <a:p>
            <a:pPr algn="l"/>
            <a:r>
              <a:rPr lang="ja-JP" altLang="en-US" sz="1800" dirty="0"/>
              <a:t>ななかまど歌志内館では、自社の介護マニュアル</a:t>
            </a:r>
            <a:r>
              <a:rPr lang="en-US" altLang="ja-JP" sz="1800" dirty="0"/>
              <a:t>(</a:t>
            </a:r>
            <a:r>
              <a:rPr lang="ja-JP" altLang="en-US" sz="1800" dirty="0"/>
              <a:t>書類</a:t>
            </a:r>
            <a:r>
              <a:rPr lang="en-US" altLang="ja-JP" sz="1800" dirty="0"/>
              <a:t>)</a:t>
            </a:r>
            <a:r>
              <a:rPr lang="ja-JP" altLang="en-US" sz="1800" dirty="0"/>
              <a:t>が作成されているが、実効性が乏しい。</a:t>
            </a:r>
          </a:p>
        </p:txBody>
      </p:sp>
      <p:sp>
        <p:nvSpPr>
          <p:cNvPr id="11" name="タイトル 8">
            <a:extLst>
              <a:ext uri="{FF2B5EF4-FFF2-40B4-BE49-F238E27FC236}">
                <a16:creationId xmlns="" xmlns:a16="http://schemas.microsoft.com/office/drawing/2014/main" id="{A41A1FC9-0649-4570-A182-65E1BB8D1AF8}"/>
              </a:ext>
            </a:extLst>
          </p:cNvPr>
          <p:cNvSpPr txBox="1">
            <a:spLocks/>
          </p:cNvSpPr>
          <p:nvPr/>
        </p:nvSpPr>
        <p:spPr>
          <a:xfrm>
            <a:off x="457200" y="1441647"/>
            <a:ext cx="10670583" cy="9295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質の向上：マニュアルを映像・</a:t>
            </a:r>
            <a:r>
              <a:rPr lang="en-US" altLang="ja-JP" sz="1800" dirty="0"/>
              <a:t>e</a:t>
            </a:r>
            <a:r>
              <a:rPr lang="ja-JP" altLang="en-US" sz="1800" dirty="0"/>
              <a:t>ラーニング化することにより、いつでも・どこでも・手間なく学べる</a:t>
            </a:r>
            <a:endParaRPr lang="en-US" altLang="ja-JP" sz="1800" dirty="0"/>
          </a:p>
          <a:p>
            <a:pPr algn="l"/>
            <a:r>
              <a:rPr lang="ja-JP" altLang="en-US" sz="1800" dirty="0"/>
              <a:t>　　　　　ようになった。</a:t>
            </a:r>
            <a:r>
              <a:rPr lang="en-US" altLang="ja-JP" sz="1800" dirty="0"/>
              <a:t>E</a:t>
            </a:r>
            <a:r>
              <a:rPr lang="ja-JP" altLang="en-US" sz="1800" dirty="0"/>
              <a:t>ラーニングの評価表で職員の理解度がわかり、ケアの標準化につなげる。</a:t>
            </a:r>
          </a:p>
        </p:txBody>
      </p:sp>
      <p:sp>
        <p:nvSpPr>
          <p:cNvPr id="12" name="タイトル 8">
            <a:extLst>
              <a:ext uri="{FF2B5EF4-FFF2-40B4-BE49-F238E27FC236}">
                <a16:creationId xmlns="" xmlns:a16="http://schemas.microsoft.com/office/drawing/2014/main" id="{26B1FBCC-B5F4-4125-A988-B6DADC8E9749}"/>
              </a:ext>
            </a:extLst>
          </p:cNvPr>
          <p:cNvSpPr txBox="1">
            <a:spLocks/>
          </p:cNvSpPr>
          <p:nvPr/>
        </p:nvSpPr>
        <p:spPr>
          <a:xfrm>
            <a:off x="457200" y="2542026"/>
            <a:ext cx="10562095" cy="4591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課題：活用されていないマニュアルを動画コンテンツ・</a:t>
            </a:r>
            <a:r>
              <a:rPr lang="en-US" altLang="ja-JP" sz="1800" dirty="0"/>
              <a:t>e</a:t>
            </a:r>
            <a:r>
              <a:rPr lang="ja-JP" altLang="en-US" sz="1800" dirty="0"/>
              <a:t>ラーニング化し実用性を持たせる。</a:t>
            </a:r>
          </a:p>
        </p:txBody>
      </p:sp>
      <p:sp>
        <p:nvSpPr>
          <p:cNvPr id="13" name="タイトル 8">
            <a:extLst>
              <a:ext uri="{FF2B5EF4-FFF2-40B4-BE49-F238E27FC236}">
                <a16:creationId xmlns="" xmlns:a16="http://schemas.microsoft.com/office/drawing/2014/main" id="{2A810CAD-9F92-49F1-BB3B-ECDF3CD53A11}"/>
              </a:ext>
            </a:extLst>
          </p:cNvPr>
          <p:cNvSpPr txBox="1">
            <a:spLocks/>
          </p:cNvSpPr>
          <p:nvPr/>
        </p:nvSpPr>
        <p:spPr>
          <a:xfrm>
            <a:off x="457200" y="3125495"/>
            <a:ext cx="10562095" cy="22908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t>解決のステップ：</a:t>
            </a:r>
            <a:endParaRPr lang="en-US" altLang="ja-JP" sz="1800" dirty="0"/>
          </a:p>
          <a:p>
            <a:pPr algn="l"/>
            <a:endParaRPr lang="en-US" altLang="ja-JP" sz="1800" dirty="0"/>
          </a:p>
          <a:p>
            <a:pPr algn="l"/>
            <a:r>
              <a:rPr lang="ja-JP" altLang="en-US" sz="1800" dirty="0"/>
              <a:t>①書類としてあるマニュアルを映像化するために、マニュアルの内容を整理する。</a:t>
            </a:r>
            <a:endParaRPr lang="en-US" altLang="ja-JP" sz="1800" dirty="0"/>
          </a:p>
          <a:p>
            <a:pPr algn="l"/>
            <a:r>
              <a:rPr lang="ja-JP" altLang="en-US" sz="1800" dirty="0"/>
              <a:t>②完成した映像・</a:t>
            </a:r>
            <a:r>
              <a:rPr lang="en-US" altLang="ja-JP" sz="1800" dirty="0"/>
              <a:t>e</a:t>
            </a:r>
            <a:r>
              <a:rPr lang="ja-JP" altLang="en-US" sz="1800" dirty="0"/>
              <a:t>ラーニングを数名の職員で内容確認する。</a:t>
            </a:r>
            <a:endParaRPr lang="en-US" altLang="ja-JP" sz="1800" dirty="0"/>
          </a:p>
          <a:p>
            <a:pPr algn="l"/>
            <a:r>
              <a:rPr lang="ja-JP" altLang="en-US" sz="1800" dirty="0"/>
              <a:t>③職員が使いやすい環境を用意し、活用する。</a:t>
            </a:r>
            <a:endParaRPr lang="en-US" altLang="ja-JP" sz="1800" dirty="0"/>
          </a:p>
          <a:p>
            <a:pPr algn="l"/>
            <a:r>
              <a:rPr lang="ja-JP" altLang="en-US" sz="1800" dirty="0"/>
              <a:t>④</a:t>
            </a:r>
            <a:r>
              <a:rPr lang="en-US" altLang="ja-JP" sz="1800" dirty="0"/>
              <a:t>e</a:t>
            </a:r>
            <a:r>
              <a:rPr lang="ja-JP" altLang="en-US" sz="1800" dirty="0"/>
              <a:t>ラーニングの評価表等を担当者が確認・面談し、実際の現場でサポート・ケアを標準化させる。</a:t>
            </a:r>
            <a:endParaRPr lang="en-US" altLang="ja-JP" sz="1800" dirty="0"/>
          </a:p>
          <a:p>
            <a:pPr algn="l"/>
            <a:endParaRPr lang="ja-JP" altLang="en-US" sz="1800" dirty="0"/>
          </a:p>
        </p:txBody>
      </p:sp>
    </p:spTree>
    <p:extLst>
      <p:ext uri="{BB962C8B-B14F-4D97-AF65-F5344CB8AC3E}">
        <p14:creationId xmlns:p14="http://schemas.microsoft.com/office/powerpoint/2010/main" val="3149323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 xmlns:a16="http://schemas.microsoft.com/office/drawing/2014/main" id="{3BA9A71D-0C45-4EEF-B6D4-271B9ADEB907}"/>
              </a:ext>
            </a:extLst>
          </p:cNvPr>
          <p:cNvSpPr/>
          <p:nvPr/>
        </p:nvSpPr>
        <p:spPr>
          <a:xfrm>
            <a:off x="1938028" y="5424035"/>
            <a:ext cx="5238092" cy="375487"/>
          </a:xfrm>
          <a:prstGeom prst="rect">
            <a:avLst/>
          </a:prstGeom>
        </p:spPr>
        <p:txBody>
          <a:bodyPr wrap="square">
            <a:spAutoFit/>
          </a:bodyPr>
          <a:lstStyle/>
          <a:p>
            <a:pPr>
              <a:lnSpc>
                <a:spcPct val="120000"/>
              </a:lnSpc>
            </a:pPr>
            <a:r>
              <a:rPr lang="ja-JP" altLang="en-US" sz="1600" b="1" dirty="0">
                <a:latin typeface="+mn-ea"/>
              </a:rPr>
              <a:t>マニュアル動画①～⑲　～　重要事項・利用契約まで　</a:t>
            </a:r>
            <a:endParaRPr lang="en-US" altLang="ja-JP" sz="1600" b="1" dirty="0">
              <a:latin typeface="+mn-ea"/>
            </a:endParaRPr>
          </a:p>
        </p:txBody>
      </p:sp>
      <p:sp>
        <p:nvSpPr>
          <p:cNvPr id="37" name="正方形/長方形 36">
            <a:extLst>
              <a:ext uri="{FF2B5EF4-FFF2-40B4-BE49-F238E27FC236}">
                <a16:creationId xmlns="" xmlns:a16="http://schemas.microsoft.com/office/drawing/2014/main" id="{9CCE8C32-B1CC-4765-AFFB-E5FC1B973D3F}"/>
              </a:ext>
            </a:extLst>
          </p:cNvPr>
          <p:cNvSpPr/>
          <p:nvPr/>
        </p:nvSpPr>
        <p:spPr>
          <a:xfrm>
            <a:off x="564084" y="5463018"/>
            <a:ext cx="1007161" cy="269304"/>
          </a:xfrm>
          <a:prstGeom prst="rect">
            <a:avLst/>
          </a:prstGeom>
          <a:solidFill>
            <a:schemeClr val="accent1"/>
          </a:solidFill>
        </p:spPr>
        <p:txBody>
          <a:bodyPr wrap="square">
            <a:spAutoFit/>
          </a:bodyPr>
          <a:lstStyle/>
          <a:p>
            <a:pPr>
              <a:lnSpc>
                <a:spcPct val="120000"/>
              </a:lnSpc>
            </a:pPr>
            <a:r>
              <a:rPr lang="ja-JP" altLang="en-US" sz="1000" dirty="0">
                <a:solidFill>
                  <a:schemeClr val="bg1"/>
                </a:solidFill>
                <a:latin typeface="+mn-ea"/>
              </a:rPr>
              <a:t>事例３</a:t>
            </a:r>
            <a:endParaRPr lang="en-US" altLang="ja-JP" sz="1000" dirty="0">
              <a:solidFill>
                <a:schemeClr val="bg1"/>
              </a:solidFill>
              <a:latin typeface="+mn-ea"/>
            </a:endParaRPr>
          </a:p>
        </p:txBody>
      </p:sp>
      <p:sp>
        <p:nvSpPr>
          <p:cNvPr id="34" name="正方形/長方形 33">
            <a:extLst>
              <a:ext uri="{FF2B5EF4-FFF2-40B4-BE49-F238E27FC236}">
                <a16:creationId xmlns="" xmlns:a16="http://schemas.microsoft.com/office/drawing/2014/main" id="{CC1A0441-2B15-4F3C-BAC0-F256858BC02A}"/>
              </a:ext>
            </a:extLst>
          </p:cNvPr>
          <p:cNvSpPr/>
          <p:nvPr/>
        </p:nvSpPr>
        <p:spPr>
          <a:xfrm>
            <a:off x="2759494" y="2142581"/>
            <a:ext cx="2088000" cy="857158"/>
          </a:xfrm>
          <a:prstGeom prst="rect">
            <a:avLst/>
          </a:prstGeom>
        </p:spPr>
        <p:txBody>
          <a:bodyPr wrap="square">
            <a:spAutoFit/>
          </a:bodyPr>
          <a:lstStyle/>
          <a:p>
            <a:pPr>
              <a:lnSpc>
                <a:spcPct val="120000"/>
              </a:lnSpc>
            </a:pPr>
            <a:r>
              <a:rPr lang="ja-JP" altLang="en-US" sz="1400" dirty="0">
                <a:solidFill>
                  <a:schemeClr val="bg1"/>
                </a:solidFill>
                <a:latin typeface="+mn-ea"/>
              </a:rPr>
              <a:t>法人理念についてのマニュアル動画。</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sp>
        <p:nvSpPr>
          <p:cNvPr id="35" name="正方形/長方形 34">
            <a:extLst>
              <a:ext uri="{FF2B5EF4-FFF2-40B4-BE49-F238E27FC236}">
                <a16:creationId xmlns="" xmlns:a16="http://schemas.microsoft.com/office/drawing/2014/main" id="{5E5F7263-1217-41F3-A677-9B85C9BFEDDB}"/>
              </a:ext>
            </a:extLst>
          </p:cNvPr>
          <p:cNvSpPr/>
          <p:nvPr/>
        </p:nvSpPr>
        <p:spPr>
          <a:xfrm>
            <a:off x="4863307" y="3834992"/>
            <a:ext cx="2057460" cy="857158"/>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重要事項・利用契約についての説明動画。</a:t>
            </a:r>
            <a:endParaRPr lang="en-US" altLang="ja-JP" sz="1400" dirty="0">
              <a:solidFill>
                <a:schemeClr val="bg1"/>
              </a:solidFill>
              <a:latin typeface="+mn-ea"/>
            </a:endParaRPr>
          </a:p>
        </p:txBody>
      </p:sp>
      <p:pic>
        <p:nvPicPr>
          <p:cNvPr id="5" name="図 4">
            <a:extLst>
              <a:ext uri="{FF2B5EF4-FFF2-40B4-BE49-F238E27FC236}">
                <a16:creationId xmlns="" xmlns:a16="http://schemas.microsoft.com/office/drawing/2014/main" id="{BB1A89E0-3811-4530-8BC3-F5C7ADFD4BB0}"/>
              </a:ext>
            </a:extLst>
          </p:cNvPr>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2711624" y="3443095"/>
            <a:ext cx="2088000" cy="1663200"/>
          </a:xfrm>
          <a:prstGeom prst="rect">
            <a:avLst/>
          </a:prstGeom>
        </p:spPr>
      </p:pic>
      <p:pic>
        <p:nvPicPr>
          <p:cNvPr id="8" name="図 7">
            <a:extLst>
              <a:ext uri="{FF2B5EF4-FFF2-40B4-BE49-F238E27FC236}">
                <a16:creationId xmlns="" xmlns:a16="http://schemas.microsoft.com/office/drawing/2014/main" id="{E712572A-4CA7-419C-A4E9-1F46134EF562}"/>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855417" y="1717087"/>
            <a:ext cx="2088000" cy="1663200"/>
          </a:xfrm>
          <a:prstGeom prst="rect">
            <a:avLst/>
          </a:prstGeom>
        </p:spPr>
      </p:pic>
      <p:pic>
        <p:nvPicPr>
          <p:cNvPr id="16" name="図 15">
            <a:extLst>
              <a:ext uri="{FF2B5EF4-FFF2-40B4-BE49-F238E27FC236}">
                <a16:creationId xmlns="" xmlns:a16="http://schemas.microsoft.com/office/drawing/2014/main" id="{C0AA9BF1-7C7D-4FB7-8970-B77A02BDA22B}"/>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7068108" y="3443095"/>
            <a:ext cx="2088000" cy="1663200"/>
          </a:xfrm>
          <a:prstGeom prst="rect">
            <a:avLst/>
          </a:prstGeom>
        </p:spPr>
      </p:pic>
      <p:sp>
        <p:nvSpPr>
          <p:cNvPr id="27" name="正方形/長方形 26">
            <a:extLst>
              <a:ext uri="{FF2B5EF4-FFF2-40B4-BE49-F238E27FC236}">
                <a16:creationId xmlns="" xmlns:a16="http://schemas.microsoft.com/office/drawing/2014/main" id="{2F7F6BCD-43CF-4EC1-AD2C-932F4BDDC9A5}"/>
              </a:ext>
            </a:extLst>
          </p:cNvPr>
          <p:cNvSpPr/>
          <p:nvPr/>
        </p:nvSpPr>
        <p:spPr>
          <a:xfrm>
            <a:off x="7063220" y="2013315"/>
            <a:ext cx="2088000" cy="857158"/>
          </a:xfrm>
          <a:prstGeom prst="rect">
            <a:avLst/>
          </a:prstGeom>
        </p:spPr>
        <p:txBody>
          <a:bodyPr wrap="square">
            <a:spAutoFit/>
          </a:bodyPr>
          <a:lstStyle/>
          <a:p>
            <a:pPr>
              <a:lnSpc>
                <a:spcPct val="120000"/>
              </a:lnSpc>
            </a:pPr>
            <a:r>
              <a:rPr lang="ja-JP" altLang="en-US" sz="1400" dirty="0">
                <a:solidFill>
                  <a:schemeClr val="bg1"/>
                </a:solidFill>
                <a:latin typeface="+mn-ea"/>
              </a:rPr>
              <a:t>マニュアル動画視聴後の</a:t>
            </a:r>
            <a:r>
              <a:rPr lang="en-US" altLang="ja-JP" sz="1400" dirty="0">
                <a:solidFill>
                  <a:schemeClr val="bg1"/>
                </a:solidFill>
                <a:latin typeface="+mn-ea"/>
              </a:rPr>
              <a:t>E</a:t>
            </a:r>
            <a:r>
              <a:rPr lang="ja-JP" altLang="en-US" sz="1400" dirty="0">
                <a:solidFill>
                  <a:schemeClr val="bg1"/>
                </a:solidFill>
                <a:latin typeface="+mn-ea"/>
              </a:rPr>
              <a:t>ラーニングシステム。</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a:t>
            </a:r>
            <a:endParaRPr lang="en-US" altLang="ja-JP" sz="1100" dirty="0">
              <a:solidFill>
                <a:schemeClr val="bg1"/>
              </a:solidFill>
              <a:latin typeface="+mn-ea"/>
            </a:endParaRPr>
          </a:p>
        </p:txBody>
      </p:sp>
      <p:pic>
        <p:nvPicPr>
          <p:cNvPr id="22" name="図 21">
            <a:extLst>
              <a:ext uri="{FF2B5EF4-FFF2-40B4-BE49-F238E27FC236}">
                <a16:creationId xmlns="" xmlns:a16="http://schemas.microsoft.com/office/drawing/2014/main" id="{C59EBF85-1C17-4B3C-89B1-5B3BD4891BC4}"/>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9192576" y="1717087"/>
            <a:ext cx="2088000" cy="1663200"/>
          </a:xfrm>
          <a:prstGeom prst="rect">
            <a:avLst/>
          </a:prstGeom>
        </p:spPr>
      </p:pic>
      <p:sp>
        <p:nvSpPr>
          <p:cNvPr id="30" name="正方形/長方形 29">
            <a:extLst>
              <a:ext uri="{FF2B5EF4-FFF2-40B4-BE49-F238E27FC236}">
                <a16:creationId xmlns="" xmlns:a16="http://schemas.microsoft.com/office/drawing/2014/main" id="{12C63A46-3A23-4689-BAC1-6148BB71A4B3}"/>
              </a:ext>
            </a:extLst>
          </p:cNvPr>
          <p:cNvSpPr/>
          <p:nvPr/>
        </p:nvSpPr>
        <p:spPr>
          <a:xfrm>
            <a:off x="9183211" y="3824158"/>
            <a:ext cx="2057460" cy="598625"/>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en-US" altLang="ja-JP" sz="1400" dirty="0">
                <a:solidFill>
                  <a:schemeClr val="bg1"/>
                </a:solidFill>
                <a:latin typeface="+mn-ea"/>
              </a:rPr>
              <a:t>E</a:t>
            </a:r>
            <a:r>
              <a:rPr lang="ja-JP" altLang="en-US" sz="1400" dirty="0">
                <a:solidFill>
                  <a:schemeClr val="bg1"/>
                </a:solidFill>
                <a:latin typeface="+mn-ea"/>
              </a:rPr>
              <a:t>ラーニング評価表。</a:t>
            </a:r>
            <a:endParaRPr lang="en-US" altLang="ja-JP" sz="1400" dirty="0">
              <a:solidFill>
                <a:schemeClr val="bg1"/>
              </a:solidFill>
              <a:latin typeface="+mn-ea"/>
            </a:endParaRPr>
          </a:p>
        </p:txBody>
      </p:sp>
      <p:pic>
        <p:nvPicPr>
          <p:cNvPr id="20" name="図 19">
            <a:extLst>
              <a:ext uri="{FF2B5EF4-FFF2-40B4-BE49-F238E27FC236}">
                <a16:creationId xmlns="" xmlns:a16="http://schemas.microsoft.com/office/drawing/2014/main" id="{EA15E20F-1AF1-4A46-A391-11D6B22CD25E}"/>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527245" y="1764403"/>
            <a:ext cx="2088000" cy="1584000"/>
          </a:xfrm>
          <a:prstGeom prst="rect">
            <a:avLst/>
          </a:prstGeom>
        </p:spPr>
      </p:pic>
      <p:sp>
        <p:nvSpPr>
          <p:cNvPr id="21" name="正方形/長方形 20">
            <a:extLst>
              <a:ext uri="{FF2B5EF4-FFF2-40B4-BE49-F238E27FC236}">
                <a16:creationId xmlns="" xmlns:a16="http://schemas.microsoft.com/office/drawing/2014/main" id="{7F2069BF-B438-4FEC-A172-96ACEA7F1F3E}"/>
              </a:ext>
            </a:extLst>
          </p:cNvPr>
          <p:cNvSpPr/>
          <p:nvPr/>
        </p:nvSpPr>
        <p:spPr>
          <a:xfrm>
            <a:off x="574884" y="3832021"/>
            <a:ext cx="2057460" cy="857158"/>
          </a:xfrm>
          <a:prstGeom prst="rect">
            <a:avLst/>
          </a:prstGeom>
        </p:spPr>
        <p:txBody>
          <a:bodyPr wrap="square">
            <a:spAutoFit/>
          </a:bodyPr>
          <a:lstStyle/>
          <a:p>
            <a:pPr>
              <a:lnSpc>
                <a:spcPct val="120000"/>
              </a:lnSpc>
            </a:pPr>
            <a:r>
              <a:rPr lang="ja-JP" altLang="en-US" sz="1400" dirty="0">
                <a:solidFill>
                  <a:schemeClr val="bg1"/>
                </a:solidFill>
                <a:latin typeface="+mn-ea"/>
              </a:rPr>
              <a:t>▲</a:t>
            </a:r>
            <a:endParaRPr lang="en-US" altLang="ja-JP" sz="1400" dirty="0">
              <a:solidFill>
                <a:schemeClr val="bg1"/>
              </a:solidFill>
              <a:latin typeface="+mn-ea"/>
            </a:endParaRPr>
          </a:p>
          <a:p>
            <a:pPr>
              <a:lnSpc>
                <a:spcPct val="120000"/>
              </a:lnSpc>
            </a:pPr>
            <a:r>
              <a:rPr lang="ja-JP" altLang="en-US" sz="1400" dirty="0">
                <a:solidFill>
                  <a:schemeClr val="bg1"/>
                </a:solidFill>
                <a:latin typeface="+mn-ea"/>
              </a:rPr>
              <a:t>食事についてのマニュアル動画。</a:t>
            </a:r>
            <a:endParaRPr lang="en-US" altLang="ja-JP" sz="1400" dirty="0">
              <a:solidFill>
                <a:schemeClr val="bg1"/>
              </a:solidFill>
              <a:latin typeface="+mn-ea"/>
            </a:endParaRPr>
          </a:p>
        </p:txBody>
      </p:sp>
    </p:spTree>
    <p:extLst>
      <p:ext uri="{BB962C8B-B14F-4D97-AF65-F5344CB8AC3E}">
        <p14:creationId xmlns:p14="http://schemas.microsoft.com/office/powerpoint/2010/main" val="22735307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806</Words>
  <Application>Microsoft Office PowerPoint</Application>
  <PresentationFormat>ワイド画面</PresentationFormat>
  <Paragraphs>84</Paragraphs>
  <Slides>7</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游ゴシック</vt:lpstr>
      <vt:lpstr>游ゴシック Light</vt:lpstr>
      <vt:lpstr>Arial</vt:lpstr>
      <vt:lpstr>Office テーマ</vt:lpstr>
      <vt:lpstr>書類・物品のラベリング・定置化をすることで 職員に整理整頓が身に付き、探す等にかかっていたムダな時間の削減になった。</vt:lpstr>
      <vt:lpstr>PowerPoint プレゼンテーション</vt:lpstr>
      <vt:lpstr>PowerPoint プレゼンテーション</vt:lpstr>
      <vt:lpstr>現在の介護記録は、独自に作成した記録シート(Excel)に介護室でPCにて記録している。 記録作業場所が限られ、転記なども多いため記録作業に時間がかかる。 日中・夜間の見守りに対する職員の不安が強い。ご入居者様に合わせた適切な見回りが出来ていない。</vt:lpstr>
      <vt:lpstr>PowerPoint プレゼンテーション</vt:lpstr>
      <vt:lpstr>ななかまど歌志内館では、自社の介護マニュアル(書類)が作成されているが、実効性が乏しい。</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書類・物品のラベリング・定置化をすることで 職員に整理整頓が身に付き、探す等にかかっていたムダな時間の削減になった。</dc:title>
  <dc:creator>布施 千絵美</dc:creator>
  <cp:lastModifiedBy>渡邉＿弓子（福祉人材Ｇ）</cp:lastModifiedBy>
  <cp:revision>7</cp:revision>
  <cp:lastPrinted>2022-01-24T23:42:33Z</cp:lastPrinted>
  <dcterms:created xsi:type="dcterms:W3CDTF">2021-06-27T10:19:59Z</dcterms:created>
  <dcterms:modified xsi:type="dcterms:W3CDTF">2022-01-24T23:42:42Z</dcterms:modified>
</cp:coreProperties>
</file>