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394" r:id="rId2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決定稿" id="{C0356FAF-6DDF-4BC7-8DB7-8B40209BEE59}">
          <p14:sldIdLst>
            <p14:sldId id="39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CC66"/>
    <a:srgbClr val="CCFF33"/>
    <a:srgbClr val="009900"/>
    <a:srgbClr val="66FF33"/>
    <a:srgbClr val="99FF99"/>
    <a:srgbClr val="FFFFCC"/>
    <a:srgbClr val="CCCCFF"/>
    <a:srgbClr val="CC99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 autoAdjust="0"/>
    <p:restoredTop sz="94424" autoAdjust="0"/>
  </p:normalViewPr>
  <p:slideViewPr>
    <p:cSldViewPr>
      <p:cViewPr varScale="1">
        <p:scale>
          <a:sx n="71" d="100"/>
          <a:sy n="71" d="100"/>
        </p:scale>
        <p:origin x="1146" y="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56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529" cy="497523"/>
          </a:xfrm>
          <a:prstGeom prst="rect">
            <a:avLst/>
          </a:prstGeom>
        </p:spPr>
        <p:txBody>
          <a:bodyPr vert="horz" lIns="91553" tIns="45777" rIns="91553" bIns="4577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083" y="0"/>
            <a:ext cx="2950529" cy="497523"/>
          </a:xfrm>
          <a:prstGeom prst="rect">
            <a:avLst/>
          </a:prstGeom>
        </p:spPr>
        <p:txBody>
          <a:bodyPr vert="horz" lIns="91553" tIns="45777" rIns="91553" bIns="45777" rtlCol="0"/>
          <a:lstStyle>
            <a:lvl1pPr algn="r">
              <a:defRPr sz="1200"/>
            </a:lvl1pPr>
          </a:lstStyle>
          <a:p>
            <a:fld id="{B27E23D7-83F8-4C90-91FF-88A093A675D6}" type="datetimeFigureOut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1815"/>
            <a:ext cx="2950529" cy="497523"/>
          </a:xfrm>
          <a:prstGeom prst="rect">
            <a:avLst/>
          </a:prstGeom>
        </p:spPr>
        <p:txBody>
          <a:bodyPr vert="horz" lIns="91553" tIns="45777" rIns="91553" bIns="4577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083" y="9441815"/>
            <a:ext cx="2950529" cy="497523"/>
          </a:xfrm>
          <a:prstGeom prst="rect">
            <a:avLst/>
          </a:prstGeom>
        </p:spPr>
        <p:txBody>
          <a:bodyPr vert="horz" lIns="91553" tIns="45777" rIns="91553" bIns="45777" rtlCol="0" anchor="b"/>
          <a:lstStyle>
            <a:lvl1pPr algn="r">
              <a:defRPr sz="1200"/>
            </a:lvl1pPr>
          </a:lstStyle>
          <a:p>
            <a:fld id="{715189B5-75A2-4436-A5FB-C9D98E050A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7041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7" cy="496967"/>
          </a:xfrm>
          <a:prstGeom prst="rect">
            <a:avLst/>
          </a:prstGeom>
        </p:spPr>
        <p:txBody>
          <a:bodyPr vert="horz" lIns="91418" tIns="45709" rIns="91418" bIns="4570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7" cy="496967"/>
          </a:xfrm>
          <a:prstGeom prst="rect">
            <a:avLst/>
          </a:prstGeom>
        </p:spPr>
        <p:txBody>
          <a:bodyPr vert="horz" lIns="91418" tIns="45709" rIns="91418" bIns="45709" rtlCol="0"/>
          <a:lstStyle>
            <a:lvl1pPr algn="r">
              <a:defRPr sz="1200"/>
            </a:lvl1pPr>
          </a:lstStyle>
          <a:p>
            <a:fld id="{80D961CE-CC42-4E57-992E-4CE8E9096EA5}" type="datetimeFigureOut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816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8" tIns="45709" rIns="91418" bIns="4570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21188"/>
            <a:ext cx="5445760" cy="4472702"/>
          </a:xfrm>
          <a:prstGeom prst="rect">
            <a:avLst/>
          </a:prstGeom>
        </p:spPr>
        <p:txBody>
          <a:bodyPr vert="horz" lIns="91418" tIns="45709" rIns="91418" bIns="4570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646"/>
            <a:ext cx="2949787" cy="496967"/>
          </a:xfrm>
          <a:prstGeom prst="rect">
            <a:avLst/>
          </a:prstGeom>
        </p:spPr>
        <p:txBody>
          <a:bodyPr vert="horz" lIns="91418" tIns="45709" rIns="91418" bIns="4570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9" y="9440646"/>
            <a:ext cx="2949787" cy="496967"/>
          </a:xfrm>
          <a:prstGeom prst="rect">
            <a:avLst/>
          </a:prstGeom>
        </p:spPr>
        <p:txBody>
          <a:bodyPr vert="horz" lIns="91418" tIns="45709" rIns="91418" bIns="45709" rtlCol="0" anchor="b"/>
          <a:lstStyle>
            <a:lvl1pPr algn="r">
              <a:defRPr sz="1200"/>
            </a:lvl1pPr>
          </a:lstStyle>
          <a:p>
            <a:fld id="{F7DB72D4-C8F5-444E-B19A-2E87443F7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1439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EE6B-AFD7-46C2-9036-62148F5F5656}" type="datetime1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6120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B4F9-6EB6-4102-A9DA-3C2C3226DE7D}" type="datetime1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93959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3181C-F937-484E-B97A-FE8B80F429D5}" type="datetime1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0330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FACE7-8892-4C6D-AEDE-5066F54FB746}" type="datetime1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594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45321-9A9A-45BF-833D-66D3C55001C3}" type="datetime1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066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6331B-019C-45F5-AB6E-BBB552A4DF7E}" type="datetime1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7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C3B1A-77B0-4655-B159-AE7706889F12}" type="datetime1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379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50D7-8A53-4EC5-B639-DD56910D7E92}" type="datetime1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60734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D6273-7E81-4D81-8135-D98662F9CDE6}" type="datetime1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6780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04102-B833-489C-9C1A-D321712A2009}" type="datetime1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8168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4236E-5A30-43F7-9A16-007D3B03D09D}" type="datetime1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175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04C80-11D2-4CC6-8EE3-C5DB8A98CB56}" type="datetime1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9596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136576" y="15007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/>
            <a:r>
              <a:rPr lang="ja-JP" altLang="ja-JP" b="1" dirty="0" smtClean="0">
                <a:solidFill>
                  <a:srgbClr val="00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TT38o00"/>
              </a:rPr>
              <a:t>介護</a:t>
            </a:r>
            <a:r>
              <a:rPr lang="ja-JP" altLang="ja-JP" dirty="0">
                <a:solidFill>
                  <a:srgbClr val="00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TT38o00"/>
              </a:rPr>
              <a:t>ロボット</a:t>
            </a:r>
            <a:r>
              <a:rPr lang="ja-JP" altLang="ja-JP" b="1" dirty="0">
                <a:solidFill>
                  <a:srgbClr val="00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TT38o00"/>
              </a:rPr>
              <a:t>導入支援</a:t>
            </a:r>
            <a:r>
              <a:rPr lang="ja-JP" altLang="ja-JP" b="1" dirty="0" smtClean="0">
                <a:solidFill>
                  <a:srgbClr val="00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TT38o00"/>
              </a:rPr>
              <a:t>事業</a:t>
            </a:r>
            <a:r>
              <a:rPr lang="ja-JP" altLang="en-US" b="1" dirty="0" smtClean="0">
                <a:solidFill>
                  <a:srgbClr val="00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TT38o00"/>
              </a:rPr>
              <a:t>費補助金</a:t>
            </a:r>
            <a:endParaRPr lang="ja-JP" altLang="ja-JP" b="1" dirty="0">
              <a:solidFill>
                <a:srgbClr val="000000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ＭＳ 明朝" panose="02020609040205080304" pitchFamily="17" charset="-128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78422"/>
              </p:ext>
            </p:extLst>
          </p:nvPr>
        </p:nvGraphicFramePr>
        <p:xfrm>
          <a:off x="450167" y="602739"/>
          <a:ext cx="9016326" cy="289826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43211"/>
                <a:gridCol w="7973115"/>
              </a:tblGrid>
              <a:tr h="38112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年度</a:t>
                      </a:r>
                      <a:endParaRPr kumimoji="1" lang="ja-JP" altLang="en-US" sz="16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経過</a:t>
                      </a:r>
                      <a:endParaRPr kumimoji="1" lang="ja-JP" altLang="en-US" sz="16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/>
                </a:tc>
              </a:tr>
              <a:tr h="41096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H28</a:t>
                      </a:r>
                      <a:endParaRPr kumimoji="1" lang="ja-JP" altLang="en-US" sz="14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介護ロボット導入支援事業開始（補助率</a:t>
                      </a:r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1/2</a:t>
                      </a:r>
                      <a:r>
                        <a:rPr kumimoji="1" lang="ja-JP" altLang="en-US" sz="1400" dirty="0" err="1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、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上限</a:t>
                      </a:r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10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万円以内</a:t>
                      </a:r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/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台）</a:t>
                      </a:r>
                      <a:endParaRPr kumimoji="1" lang="ja-JP" altLang="en-US" sz="14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H30</a:t>
                      </a:r>
                      <a:endParaRPr kumimoji="1" lang="ja-JP" altLang="en-US" sz="14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補助上限額</a:t>
                      </a:r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10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万円／台→</a:t>
                      </a:r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30</a:t>
                      </a:r>
                      <a:r>
                        <a:rPr kumimoji="1" lang="ja-JP" altLang="en-US" sz="1400" b="1" dirty="0" smtClean="0">
                          <a:solidFill>
                            <a:srgbClr val="FF0000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万円／台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へ拡充</a:t>
                      </a:r>
                      <a:endParaRPr kumimoji="1" lang="en-US" altLang="ja-JP" sz="14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  <a:p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　</a:t>
                      </a:r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※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現在は「移乗介護」及び「入浴支援」に係る介護ロボットについては上限</a:t>
                      </a:r>
                      <a:r>
                        <a:rPr kumimoji="1" lang="en-US" altLang="ja-JP" sz="140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100</a:t>
                      </a:r>
                      <a:r>
                        <a:rPr kumimoji="1" lang="ja-JP" altLang="en-US" sz="140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万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円以内</a:t>
                      </a:r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/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台</a:t>
                      </a:r>
                    </a:p>
                  </a:txBody>
                  <a:tcPr anchor="ctr"/>
                </a:tc>
              </a:tr>
              <a:tr h="95413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R2</a:t>
                      </a:r>
                      <a:endParaRPr kumimoji="1" lang="ja-JP" altLang="en-US" sz="14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見守り機器の導入に伴う通信環境整備及び</a:t>
                      </a:r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ICT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導入に対する補助を追加</a:t>
                      </a:r>
                      <a:endParaRPr kumimoji="1" lang="en-US" altLang="ja-JP" sz="14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  <a:p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　・通信環境整備：補助率</a:t>
                      </a:r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1/2</a:t>
                      </a:r>
                      <a:r>
                        <a:rPr kumimoji="1" lang="ja-JP" altLang="en-US" sz="1400" dirty="0" err="1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、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上限</a:t>
                      </a:r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750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万円</a:t>
                      </a:r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/1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事業所</a:t>
                      </a:r>
                      <a:endParaRPr kumimoji="1" lang="en-US" altLang="ja-JP" sz="14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  <a:p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　・</a:t>
                      </a:r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ICT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：補助率</a:t>
                      </a:r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1/2</a:t>
                      </a:r>
                      <a:r>
                        <a:rPr kumimoji="1" lang="ja-JP" altLang="en-US" sz="1400" dirty="0" err="1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、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上限：</a:t>
                      </a:r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事業所あたり職員数に応じて</a:t>
                      </a:r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100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万円～</a:t>
                      </a:r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260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万円</a:t>
                      </a:r>
                      <a:endParaRPr kumimoji="1" lang="en-US" altLang="ja-JP" sz="14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R3</a:t>
                      </a:r>
                      <a:endParaRPr kumimoji="1" lang="ja-JP" altLang="en-US" sz="14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一定の要件を満たす事業所への補助率を</a:t>
                      </a:r>
                      <a:r>
                        <a:rPr kumimoji="1" lang="ja-JP" altLang="en-US" sz="1400" b="1" dirty="0" smtClean="0">
                          <a:solidFill>
                            <a:srgbClr val="FF0000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３／４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まで引き上げ。</a:t>
                      </a:r>
                      <a:endParaRPr kumimoji="1" lang="ja-JP" altLang="en-US" sz="14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095769"/>
              </p:ext>
            </p:extLst>
          </p:nvPr>
        </p:nvGraphicFramePr>
        <p:xfrm>
          <a:off x="465491" y="3615777"/>
          <a:ext cx="9001002" cy="252924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00167"/>
                <a:gridCol w="1500167"/>
                <a:gridCol w="1500167"/>
                <a:gridCol w="1500167"/>
                <a:gridCol w="1500167"/>
                <a:gridCol w="1500167"/>
              </a:tblGrid>
              <a:tr h="12011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年度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zh-TW" altLang="en-US" sz="1600" b="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補助</a:t>
                      </a:r>
                    </a:p>
                    <a:p>
                      <a:pPr algn="ctr"/>
                      <a:r>
                        <a:rPr kumimoji="1" lang="zh-TW" altLang="en-US" sz="1600" b="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事業所数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補助項目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zh-TW" altLang="en-US" sz="1600" b="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補助額</a:t>
                      </a:r>
                    </a:p>
                    <a:p>
                      <a:pPr algn="ctr"/>
                      <a:r>
                        <a:rPr kumimoji="1" lang="zh-TW" altLang="en-US" sz="1600" b="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（千円）</a:t>
                      </a:r>
                      <a:endParaRPr kumimoji="1" lang="zh-TW" altLang="en-US" sz="1600" b="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</a:tr>
              <a:tr h="283392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介護ロボット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見守り機器導入に伴う通信環境整備</a:t>
                      </a:r>
                      <a:endParaRPr kumimoji="1" lang="ja-JP" altLang="en-US" sz="14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ICT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導入</a:t>
                      </a:r>
                      <a:endParaRPr kumimoji="1" lang="ja-JP" altLang="en-US" sz="14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593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H30</a:t>
                      </a:r>
                      <a:endParaRPr kumimoji="1" lang="ja-JP" altLang="en-US" sz="14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46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事業所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46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事業所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－</a:t>
                      </a:r>
                      <a:endParaRPr kumimoji="1" lang="ja-JP" altLang="en-US" sz="14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－</a:t>
                      </a:r>
                      <a:endParaRPr kumimoji="1" lang="ja-JP" altLang="en-US" sz="14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14,152</a:t>
                      </a:r>
                    </a:p>
                  </a:txBody>
                  <a:tcPr anchor="ctr"/>
                </a:tc>
              </a:tr>
              <a:tr h="3536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R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 </a:t>
                      </a:r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58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事業所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58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事業所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－</a:t>
                      </a:r>
                      <a:endParaRPr kumimoji="1" lang="ja-JP" altLang="en-US" sz="14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－</a:t>
                      </a:r>
                      <a:endParaRPr kumimoji="1" lang="ja-JP" altLang="en-US" sz="14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22,637</a:t>
                      </a:r>
                    </a:p>
                  </a:txBody>
                  <a:tcPr anchor="ctr"/>
                </a:tc>
              </a:tr>
              <a:tr h="41991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R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311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事業所</a:t>
                      </a:r>
                      <a:endParaRPr kumimoji="1" lang="ja-JP" altLang="en-US" sz="14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163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事業所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100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事業所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165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事業所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335,273</a:t>
                      </a:r>
                    </a:p>
                  </a:txBody>
                  <a:tcPr anchor="ctr"/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R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490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事業所</a:t>
                      </a:r>
                      <a:endParaRPr kumimoji="1" lang="ja-JP" altLang="en-US" sz="14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239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事業所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102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事業所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306</a:t>
                      </a:r>
                      <a:r>
                        <a:rPr kumimoji="1" lang="ja-JP" altLang="en-US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事業所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802,188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450167" y="6304002"/>
            <a:ext cx="732420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1200"/>
              </a:lnSpc>
              <a:spcBef>
                <a:spcPts val="1200"/>
              </a:spcBef>
            </a:pPr>
            <a:r>
              <a:rPr lang="en-US" altLang="ja-JP" sz="1400" kern="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  <a:cs typeface="TT3Ao00"/>
              </a:rPr>
              <a:t>※</a:t>
            </a:r>
            <a:r>
              <a:rPr lang="ja-JP" altLang="en-US" sz="1400" kern="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  <a:cs typeface="TT3Ao00"/>
              </a:rPr>
              <a:t>　実績は次年度への繰り越し事業所を含む。</a:t>
            </a:r>
            <a:endParaRPr lang="en-US" altLang="ja-JP" sz="1400" kern="100" dirty="0" smtClean="0">
              <a:latin typeface="HGSｺﾞｼｯｸM" panose="020B0600000000000000" pitchFamily="50" charset="-128"/>
              <a:ea typeface="HGSｺﾞｼｯｸM" panose="020B0600000000000000" pitchFamily="50" charset="-128"/>
              <a:cs typeface="TT3Ao00"/>
            </a:endParaRPr>
          </a:p>
          <a:p>
            <a:pPr lvl="0">
              <a:lnSpc>
                <a:spcPts val="1200"/>
              </a:lnSpc>
              <a:spcBef>
                <a:spcPts val="1200"/>
              </a:spcBef>
            </a:pPr>
            <a:r>
              <a:rPr lang="en-US" altLang="ja-JP" sz="1400" kern="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  <a:cs typeface="TT3Ao00"/>
              </a:rPr>
              <a:t>※</a:t>
            </a:r>
            <a:r>
              <a:rPr lang="ja-JP" altLang="en-US" sz="1400" kern="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  <a:cs typeface="TT3Ao00"/>
              </a:rPr>
              <a:t>　令和３年度は内示ベース。半導体不足等の影響により一部予算の繰り越しを予定。</a:t>
            </a:r>
            <a:endParaRPr lang="en-US" altLang="ja-JP" sz="1400" kern="100" dirty="0" smtClean="0">
              <a:latin typeface="HGSｺﾞｼｯｸM" panose="020B0600000000000000" pitchFamily="50" charset="-128"/>
              <a:ea typeface="HGSｺﾞｼｯｸM" panose="020B0600000000000000" pitchFamily="50" charset="-128"/>
              <a:cs typeface="TT3Ao0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841432" y="107340"/>
            <a:ext cx="93610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資料</a:t>
            </a:r>
            <a:r>
              <a:rPr lang="en-US" altLang="ja-JP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14082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8400</TotalTime>
  <Words>145</Words>
  <Application>Microsoft Office PowerPoint</Application>
  <PresentationFormat>A4 210 x 297 mm</PresentationFormat>
  <Paragraphs>50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2" baseType="lpstr">
      <vt:lpstr>HGPｺﾞｼｯｸM</vt:lpstr>
      <vt:lpstr>HGSｺﾞｼｯｸM</vt:lpstr>
      <vt:lpstr>ＭＳ Ｐゴシック</vt:lpstr>
      <vt:lpstr>ＭＳ Ｐ明朝</vt:lpstr>
      <vt:lpstr>ＭＳ 明朝</vt:lpstr>
      <vt:lpstr>TT38o00</vt:lpstr>
      <vt:lpstr>TT3Ao00</vt:lpstr>
      <vt:lpstr>Arial</vt:lpstr>
      <vt:lpstr>Calibri</vt:lpstr>
      <vt:lpstr>Calibri Light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　　 Ｈ30 介護ロボット普及推進事業</dc:title>
  <cp:lastModifiedBy>渡邉＿弓子（福祉人材Ｇ）</cp:lastModifiedBy>
  <cp:revision>384</cp:revision>
  <cp:lastPrinted>2022-01-20T04:49:26Z</cp:lastPrinted>
  <dcterms:created xsi:type="dcterms:W3CDTF">2017-01-18T16:06:04Z</dcterms:created>
  <dcterms:modified xsi:type="dcterms:W3CDTF">2022-01-21T05:35:42Z</dcterms:modified>
</cp:coreProperties>
</file>