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879" r:id="rId1"/>
  </p:sldMasterIdLst>
  <p:notesMasterIdLst>
    <p:notesMasterId r:id="rId3"/>
  </p:notesMasterIdLst>
  <p:handoutMasterIdLst>
    <p:handoutMasterId r:id="rId4"/>
  </p:handoutMasterIdLst>
  <p:sldIdLst>
    <p:sldId id="774" r:id="rId2"/>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1">
          <p15:clr>
            <a:srgbClr val="A4A3A4"/>
          </p15:clr>
        </p15:guide>
      </p15:sldGuideLst>
    </p:ext>
    <p:ext uri="{2D200454-40CA-4A62-9FC3-DE9A4176ACB9}">
      <p15:notesGuideLst xmlns:p15="http://schemas.microsoft.com/office/powerpoint/2012/main">
        <p15:guide id="1" orient="horz" pos="3130"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33CC33"/>
    <a:srgbClr val="00FF00"/>
    <a:srgbClr val="66FF66"/>
    <a:srgbClr val="00CC00"/>
    <a:srgbClr val="FFFF99"/>
    <a:srgbClr val="FF66FF"/>
    <a:srgbClr val="00B853"/>
    <a:srgbClr val="DAA6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41" autoAdjust="0"/>
    <p:restoredTop sz="94424" autoAdjust="0"/>
  </p:normalViewPr>
  <p:slideViewPr>
    <p:cSldViewPr>
      <p:cViewPr varScale="1">
        <p:scale>
          <a:sx n="71" d="100"/>
          <a:sy n="71" d="100"/>
        </p:scale>
        <p:origin x="1086" y="60"/>
      </p:cViewPr>
      <p:guideLst>
        <p:guide orient="horz" pos="2160"/>
        <p:guide pos="312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3" d="100"/>
          <a:sy n="53" d="100"/>
        </p:scale>
        <p:origin x="2946" y="72"/>
      </p:cViewPr>
      <p:guideLst>
        <p:guide orient="horz" pos="3130"/>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2"/>
            <a:ext cx="2949575" cy="496888"/>
          </a:xfrm>
          <a:prstGeom prst="rect">
            <a:avLst/>
          </a:prstGeom>
        </p:spPr>
        <p:txBody>
          <a:bodyPr vert="horz" lIns="91396" tIns="45698" rIns="91396" bIns="4569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9" y="2"/>
            <a:ext cx="2949575" cy="496888"/>
          </a:xfrm>
          <a:prstGeom prst="rect">
            <a:avLst/>
          </a:prstGeom>
        </p:spPr>
        <p:txBody>
          <a:bodyPr vert="horz" lIns="91396" tIns="45698" rIns="91396" bIns="45698" rtlCol="0"/>
          <a:lstStyle>
            <a:lvl1pPr algn="r">
              <a:defRPr sz="1200"/>
            </a:lvl1pPr>
          </a:lstStyle>
          <a:p>
            <a:fld id="{D2276B7C-4569-4E27-BD60-F8325AA75BD8}" type="datetimeFigureOut">
              <a:rPr kumimoji="1" lang="ja-JP" altLang="en-US" smtClean="0"/>
              <a:t>2022/1/21</a:t>
            </a:fld>
            <a:endParaRPr kumimoji="1" lang="ja-JP" altLang="en-US"/>
          </a:p>
        </p:txBody>
      </p:sp>
      <p:sp>
        <p:nvSpPr>
          <p:cNvPr id="4" name="フッター プレースホルダー 3"/>
          <p:cNvSpPr>
            <a:spLocks noGrp="1"/>
          </p:cNvSpPr>
          <p:nvPr>
            <p:ph type="ftr" sz="quarter" idx="2"/>
          </p:nvPr>
        </p:nvSpPr>
        <p:spPr>
          <a:xfrm>
            <a:off x="1" y="9440863"/>
            <a:ext cx="2949575" cy="496887"/>
          </a:xfrm>
          <a:prstGeom prst="rect">
            <a:avLst/>
          </a:prstGeom>
        </p:spPr>
        <p:txBody>
          <a:bodyPr vert="horz" lIns="91396" tIns="45698" rIns="91396" bIns="4569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9" y="9440863"/>
            <a:ext cx="2949575" cy="496887"/>
          </a:xfrm>
          <a:prstGeom prst="rect">
            <a:avLst/>
          </a:prstGeom>
        </p:spPr>
        <p:txBody>
          <a:bodyPr vert="horz" lIns="91396" tIns="45698" rIns="91396" bIns="45698" rtlCol="0" anchor="b"/>
          <a:lstStyle>
            <a:lvl1pPr algn="r">
              <a:defRPr sz="1200"/>
            </a:lvl1pPr>
          </a:lstStyle>
          <a:p>
            <a:fld id="{15DDC63A-4E04-4CFF-87FB-F4E457F1D631}" type="slidenum">
              <a:rPr kumimoji="1" lang="ja-JP" altLang="en-US" smtClean="0"/>
              <a:t>‹#›</a:t>
            </a:fld>
            <a:endParaRPr kumimoji="1" lang="ja-JP" altLang="en-US"/>
          </a:p>
        </p:txBody>
      </p:sp>
    </p:spTree>
    <p:extLst>
      <p:ext uri="{BB962C8B-B14F-4D97-AF65-F5344CB8AC3E}">
        <p14:creationId xmlns:p14="http://schemas.microsoft.com/office/powerpoint/2010/main" val="4217986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8" cy="496967"/>
          </a:xfrm>
          <a:prstGeom prst="rect">
            <a:avLst/>
          </a:prstGeom>
        </p:spPr>
        <p:txBody>
          <a:bodyPr vert="horz" lIns="95642" tIns="47821" rIns="95642" bIns="47821" rtlCol="0"/>
          <a:lstStyle>
            <a:lvl1pPr algn="l">
              <a:defRPr sz="1300"/>
            </a:lvl1pPr>
          </a:lstStyle>
          <a:p>
            <a:endParaRPr kumimoji="1" lang="ja-JP" altLang="en-US"/>
          </a:p>
        </p:txBody>
      </p:sp>
      <p:sp>
        <p:nvSpPr>
          <p:cNvPr id="3" name="日付プレースホルダー 2"/>
          <p:cNvSpPr>
            <a:spLocks noGrp="1"/>
          </p:cNvSpPr>
          <p:nvPr>
            <p:ph type="dt" idx="1"/>
          </p:nvPr>
        </p:nvSpPr>
        <p:spPr>
          <a:xfrm>
            <a:off x="3855838" y="0"/>
            <a:ext cx="2949788" cy="496967"/>
          </a:xfrm>
          <a:prstGeom prst="rect">
            <a:avLst/>
          </a:prstGeom>
        </p:spPr>
        <p:txBody>
          <a:bodyPr vert="horz" lIns="95642" tIns="47821" rIns="95642" bIns="47821" rtlCol="0"/>
          <a:lstStyle>
            <a:lvl1pPr algn="r">
              <a:defRPr sz="1300"/>
            </a:lvl1pPr>
          </a:lstStyle>
          <a:p>
            <a:fld id="{30B5B6DB-E5ED-43A6-A7A1-5659AE97A17A}" type="datetimeFigureOut">
              <a:rPr kumimoji="1" lang="ja-JP" altLang="en-US" smtClean="0"/>
              <a:t>2022/1/21</a:t>
            </a:fld>
            <a:endParaRPr kumimoji="1" lang="ja-JP" altLang="en-US"/>
          </a:p>
        </p:txBody>
      </p:sp>
      <p:sp>
        <p:nvSpPr>
          <p:cNvPr id="4" name="スライド イメージ プレースホルダー 3"/>
          <p:cNvSpPr>
            <a:spLocks noGrp="1" noRot="1" noChangeAspect="1"/>
          </p:cNvSpPr>
          <p:nvPr>
            <p:ph type="sldImg" idx="2"/>
          </p:nvPr>
        </p:nvSpPr>
        <p:spPr>
          <a:xfrm>
            <a:off x="712788" y="746125"/>
            <a:ext cx="5381625" cy="3725863"/>
          </a:xfrm>
          <a:prstGeom prst="rect">
            <a:avLst/>
          </a:prstGeom>
          <a:noFill/>
          <a:ln w="12700">
            <a:solidFill>
              <a:prstClr val="black"/>
            </a:solidFill>
          </a:ln>
        </p:spPr>
        <p:txBody>
          <a:bodyPr vert="horz" lIns="95642" tIns="47821" rIns="95642" bIns="47821" rtlCol="0" anchor="ctr"/>
          <a:lstStyle/>
          <a:p>
            <a:endParaRPr lang="ja-JP" altLang="en-US"/>
          </a:p>
        </p:txBody>
      </p:sp>
      <p:sp>
        <p:nvSpPr>
          <p:cNvPr id="5" name="ノート プレースホルダー 4"/>
          <p:cNvSpPr>
            <a:spLocks noGrp="1"/>
          </p:cNvSpPr>
          <p:nvPr>
            <p:ph type="body" sz="quarter" idx="3"/>
          </p:nvPr>
        </p:nvSpPr>
        <p:spPr>
          <a:xfrm>
            <a:off x="680721" y="4721190"/>
            <a:ext cx="5445760" cy="4472702"/>
          </a:xfrm>
          <a:prstGeom prst="rect">
            <a:avLst/>
          </a:prstGeom>
        </p:spPr>
        <p:txBody>
          <a:bodyPr vert="horz" lIns="95642" tIns="47821" rIns="95642" bIns="47821"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647"/>
            <a:ext cx="2949788" cy="496967"/>
          </a:xfrm>
          <a:prstGeom prst="rect">
            <a:avLst/>
          </a:prstGeom>
        </p:spPr>
        <p:txBody>
          <a:bodyPr vert="horz" lIns="95642" tIns="47821" rIns="95642" bIns="47821"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8" cy="496967"/>
          </a:xfrm>
          <a:prstGeom prst="rect">
            <a:avLst/>
          </a:prstGeom>
        </p:spPr>
        <p:txBody>
          <a:bodyPr vert="horz" lIns="95642" tIns="47821" rIns="95642" bIns="47821" rtlCol="0" anchor="b"/>
          <a:lstStyle>
            <a:lvl1pPr algn="r">
              <a:defRPr sz="1300"/>
            </a:lvl1pPr>
          </a:lstStyle>
          <a:p>
            <a:fld id="{6DBD21F5-9C51-43D2-8E34-71EB923BF425}" type="slidenum">
              <a:rPr kumimoji="1" lang="ja-JP" altLang="en-US" smtClean="0"/>
              <a:t>‹#›</a:t>
            </a:fld>
            <a:endParaRPr kumimoji="1" lang="ja-JP" altLang="en-US"/>
          </a:p>
        </p:txBody>
      </p:sp>
    </p:spTree>
    <p:extLst>
      <p:ext uri="{BB962C8B-B14F-4D97-AF65-F5344CB8AC3E}">
        <p14:creationId xmlns:p14="http://schemas.microsoft.com/office/powerpoint/2010/main" val="30262109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DBD21F5-9C51-43D2-8E34-71EB923BF425}" type="slidenum">
              <a:rPr kumimoji="1" lang="ja-JP" altLang="en-US" smtClean="0"/>
              <a:t>0</a:t>
            </a:fld>
            <a:endParaRPr kumimoji="1" lang="ja-JP" altLang="en-US"/>
          </a:p>
        </p:txBody>
      </p:sp>
    </p:spTree>
    <p:extLst>
      <p:ext uri="{BB962C8B-B14F-4D97-AF65-F5344CB8AC3E}">
        <p14:creationId xmlns:p14="http://schemas.microsoft.com/office/powerpoint/2010/main" val="3979889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60"/>
            <a:ext cx="84201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3ADD7F9F-46AC-41D0-95A8-0E0DF6DD8C3A}" type="datetime1">
              <a:rPr lang="ja-JP" altLang="en-US" smtClean="0">
                <a:solidFill>
                  <a:prstClr val="black">
                    <a:tint val="75000"/>
                  </a:prstClr>
                </a:solidFill>
              </a:rPr>
              <a:pPr/>
              <a:t>2022/1/21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a:xfrm>
            <a:off x="7473280" y="6453336"/>
            <a:ext cx="2311400" cy="365125"/>
          </a:xfrm>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59398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C7C8239-1342-492D-B7DA-9035E541EDE1}" type="datetime1">
              <a:rPr lang="ja-JP" altLang="en-US" smtClean="0">
                <a:solidFill>
                  <a:prstClr val="black">
                    <a:tint val="75000"/>
                  </a:prstClr>
                </a:solidFill>
              </a:rPr>
              <a:pPr/>
              <a:t>2022/1/21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51020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95300" y="274639"/>
            <a:ext cx="652145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3EE607C5-A97B-466C-B082-9D3329A0301D}" type="datetime1">
              <a:rPr lang="ja-JP" altLang="en-US" smtClean="0">
                <a:solidFill>
                  <a:prstClr val="black">
                    <a:tint val="75000"/>
                  </a:prstClr>
                </a:solidFill>
              </a:rPr>
              <a:pPr/>
              <a:t>2022/1/21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26414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1AEB0DE-BF5E-4A70-A413-085EF0E24882}" type="datetime1">
              <a:rPr lang="ja-JP" altLang="en-US" smtClean="0">
                <a:solidFill>
                  <a:prstClr val="black">
                    <a:tint val="75000"/>
                  </a:prstClr>
                </a:solidFill>
              </a:rPr>
              <a:pPr/>
              <a:t>2022/1/21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42636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35"/>
            <a:ext cx="84201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95C5312C-F2DD-493C-8460-9CE9CC1F25E2}" type="datetime1">
              <a:rPr lang="ja-JP" altLang="en-US" smtClean="0">
                <a:solidFill>
                  <a:prstClr val="black">
                    <a:tint val="75000"/>
                  </a:prstClr>
                </a:solidFill>
              </a:rPr>
              <a:pPr/>
              <a:t>2022/1/21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49303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9530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503555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A247FD79-0FDD-45F1-8C95-E983E1BFE2E3}" type="datetime1">
              <a:rPr lang="ja-JP" altLang="en-US" smtClean="0">
                <a:solidFill>
                  <a:prstClr val="black">
                    <a:tint val="75000"/>
                  </a:prstClr>
                </a:solidFill>
              </a:rPr>
              <a:pPr/>
              <a:t>2022/1/21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64134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3A653F17-304B-4B5E-A3CF-8A419578CA09}" type="datetime1">
              <a:rPr lang="ja-JP" altLang="en-US" smtClean="0">
                <a:solidFill>
                  <a:prstClr val="black">
                    <a:tint val="75000"/>
                  </a:prstClr>
                </a:solidFill>
              </a:rPr>
              <a:pPr/>
              <a:t>2022/1/21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66301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8BBD9AC5-A07E-435A-94C3-AD228E374386}" type="datetime1">
              <a:rPr lang="ja-JP" altLang="en-US" smtClean="0">
                <a:solidFill>
                  <a:prstClr val="black">
                    <a:tint val="75000"/>
                  </a:prstClr>
                </a:solidFill>
              </a:rPr>
              <a:pPr/>
              <a:t>2022/1/21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94758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A859779-4FE6-42D8-88A8-1F938C1A9A30}" type="datetime1">
              <a:rPr lang="ja-JP" altLang="en-US" smtClean="0">
                <a:solidFill>
                  <a:prstClr val="black">
                    <a:tint val="75000"/>
                  </a:prstClr>
                </a:solidFill>
              </a:rPr>
              <a:pPr/>
              <a:t>2022/1/21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27482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1B770821-C83B-4DD5-8AD1-92296D96404B}" type="datetime1">
              <a:rPr lang="ja-JP" altLang="en-US" smtClean="0">
                <a:solidFill>
                  <a:prstClr val="black">
                    <a:tint val="75000"/>
                  </a:prstClr>
                </a:solidFill>
              </a:rPr>
              <a:pPr/>
              <a:t>2022/1/21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26762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smtClean="0"/>
              <a:t>アイコンをクリックして図を追加</a:t>
            </a:r>
            <a:endParaRPr kumimoji="1" lang="ja-JP" altLang="en-US"/>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ADE444B-BA66-4C72-8BD9-1FC08269E1B8}" type="datetime1">
              <a:rPr lang="ja-JP" altLang="en-US" smtClean="0">
                <a:solidFill>
                  <a:prstClr val="black">
                    <a:tint val="75000"/>
                  </a:prstClr>
                </a:solidFill>
              </a:rPr>
              <a:pPr/>
              <a:t>2022/1/21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84114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0" y="1600204"/>
            <a:ext cx="89154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95300" y="6356385"/>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1EC557-6EBF-4D01-836E-3804107231E6}" type="datetime1">
              <a:rPr lang="ja-JP" altLang="en-US" smtClean="0">
                <a:solidFill>
                  <a:prstClr val="black">
                    <a:tint val="75000"/>
                  </a:prstClr>
                </a:solidFill>
              </a:rPr>
              <a:pPr/>
              <a:t>2022/1/21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384550" y="635638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099300" y="6356385"/>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06334222"/>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9.wmf"/><Relationship Id="rId3" Type="http://schemas.openxmlformats.org/officeDocument/2006/relationships/image" Target="../media/image1.wmf"/><Relationship Id="rId7" Type="http://schemas.openxmlformats.org/officeDocument/2006/relationships/image" Target="../media/image4.wmf"/><Relationship Id="rId12" Type="http://schemas.openxmlformats.org/officeDocument/2006/relationships/image" Target="../media/image8.w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wmf"/><Relationship Id="rId11" Type="http://schemas.openxmlformats.org/officeDocument/2006/relationships/image" Target="../media/image7.wmf"/><Relationship Id="rId5" Type="http://schemas.microsoft.com/office/2007/relationships/hdphoto" Target="../media/hdphoto1.wdp"/><Relationship Id="rId15" Type="http://schemas.openxmlformats.org/officeDocument/2006/relationships/image" Target="../media/image11.png"/><Relationship Id="rId10" Type="http://schemas.openxmlformats.org/officeDocument/2006/relationships/image" Target="../media/image6.png"/><Relationship Id="rId4" Type="http://schemas.openxmlformats.org/officeDocument/2006/relationships/image" Target="../media/image2.png"/><Relationship Id="rId9" Type="http://schemas.microsoft.com/office/2007/relationships/hdphoto" Target="../media/hdphoto2.wdp"/><Relationship Id="rId14" Type="http://schemas.openxmlformats.org/officeDocument/2006/relationships/image" Target="../media/image1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正方形/長方形 138"/>
          <p:cNvSpPr/>
          <p:nvPr/>
        </p:nvSpPr>
        <p:spPr>
          <a:xfrm>
            <a:off x="86419" y="1119511"/>
            <a:ext cx="9750897" cy="5724000"/>
          </a:xfrm>
          <a:prstGeom prst="rect">
            <a:avLst/>
          </a:prstGeom>
          <a:gradFill>
            <a:gsLst>
              <a:gs pos="46000">
                <a:srgbClr val="FFFF66"/>
              </a:gs>
              <a:gs pos="8000">
                <a:srgbClr val="92D050"/>
              </a:gs>
              <a:gs pos="70000">
                <a:schemeClr val="accent1">
                  <a:lumMod val="60000"/>
                  <a:lumOff val="40000"/>
                </a:schemeClr>
              </a:gs>
              <a:gs pos="62000">
                <a:schemeClr val="accent5">
                  <a:lumMod val="60000"/>
                  <a:lumOff val="40000"/>
                </a:schemeClr>
              </a:gs>
              <a:gs pos="100000">
                <a:schemeClr val="accent2">
                  <a:lumMod val="60000"/>
                  <a:lumOff val="40000"/>
                </a:schemeClr>
              </a:gs>
              <a:gs pos="79000">
                <a:schemeClr val="accent2">
                  <a:lumMod val="40000"/>
                  <a:lumOff val="60000"/>
                </a:schemeClr>
              </a:gs>
            </a:gsLst>
            <a:lin ang="4800000" scaled="0"/>
          </a:gradFill>
          <a:ln>
            <a:noFill/>
          </a:ln>
          <a:scene3d>
            <a:camera prst="orthographicFront"/>
            <a:lightRig rig="threePt" dir="t"/>
          </a:scene3d>
          <a:sp3d>
            <a:bevelT/>
            <a:bevelB/>
          </a:sp3d>
        </p:spPr>
        <p:style>
          <a:lnRef idx="1">
            <a:schemeClr val="accent5"/>
          </a:lnRef>
          <a:fillRef idx="2">
            <a:schemeClr val="accent5"/>
          </a:fillRef>
          <a:effectRef idx="1">
            <a:schemeClr val="accent5"/>
          </a:effectRef>
          <a:fontRef idx="minor">
            <a:schemeClr val="dk1"/>
          </a:fontRef>
        </p:style>
        <p:txBody>
          <a:bodyPr lIns="91420" tIns="45713" rIns="91420" bIns="45713" rtlCol="0" anchor="ctr"/>
          <a:lstStyle/>
          <a:p>
            <a:pPr algn="ctr"/>
            <a:endParaRPr lang="ja-JP" altLang="en-US" spc="-100" dirty="0">
              <a:solidFill>
                <a:prstClr val="black"/>
              </a:solidFill>
            </a:endParaRPr>
          </a:p>
        </p:txBody>
      </p:sp>
      <p:sp>
        <p:nvSpPr>
          <p:cNvPr id="41" name="テキスト ボックス 40"/>
          <p:cNvSpPr txBox="1"/>
          <p:nvPr/>
        </p:nvSpPr>
        <p:spPr>
          <a:xfrm>
            <a:off x="1663858" y="3823948"/>
            <a:ext cx="1170130" cy="338554"/>
          </a:xfrm>
          <a:prstGeom prst="rect">
            <a:avLst/>
          </a:prstGeom>
          <a:noFill/>
        </p:spPr>
        <p:txBody>
          <a:bodyPr wrap="square" lIns="91420" tIns="45713" rIns="91420" bIns="45713" rtlCol="0">
            <a:spAutoFit/>
          </a:bodyPr>
          <a:lstStyle/>
          <a:p>
            <a:endParaRPr lang="en-US" altLang="ja-JP" sz="1600" b="1" spc="-100" dirty="0" smtClean="0">
              <a:solidFill>
                <a:prstClr val="black"/>
              </a:solidFill>
              <a:latin typeface="HG丸ｺﾞｼｯｸM-PRO" pitchFamily="50" charset="-128"/>
              <a:ea typeface="HG丸ｺﾞｼｯｸM-PRO" pitchFamily="50" charset="-128"/>
            </a:endParaRPr>
          </a:p>
        </p:txBody>
      </p:sp>
      <p:sp>
        <p:nvSpPr>
          <p:cNvPr id="68" name="正方形/長方形 67"/>
          <p:cNvSpPr/>
          <p:nvPr/>
        </p:nvSpPr>
        <p:spPr>
          <a:xfrm>
            <a:off x="1045242" y="202555"/>
            <a:ext cx="7920879" cy="161041"/>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ja-JP" altLang="en-US" sz="2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令和３年度</a:t>
            </a:r>
            <a:r>
              <a:rPr lang="ja-JP" altLang="en-US"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2021</a:t>
            </a:r>
            <a:r>
              <a:rPr lang="ja-JP" altLang="en-US"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a:t>
            </a:r>
            <a:r>
              <a:rPr lang="ja-JP" altLang="en-US" sz="2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介護人材確保対策</a:t>
            </a:r>
            <a:r>
              <a:rPr lang="ja-JP" altLang="en-US" sz="16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6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9" name="グループ化 8"/>
          <p:cNvGrpSpPr>
            <a:grpSpLocks noChangeAspect="1"/>
          </p:cNvGrpSpPr>
          <p:nvPr/>
        </p:nvGrpSpPr>
        <p:grpSpPr>
          <a:xfrm>
            <a:off x="4301719" y="1608157"/>
            <a:ext cx="1346514" cy="1511663"/>
            <a:chOff x="4201765" y="1586820"/>
            <a:chExt cx="1511094" cy="1742219"/>
          </a:xfrm>
        </p:grpSpPr>
        <p:grpSp>
          <p:nvGrpSpPr>
            <p:cNvPr id="6" name="グループ化 5"/>
            <p:cNvGrpSpPr>
              <a:grpSpLocks noChangeAspect="1"/>
            </p:cNvGrpSpPr>
            <p:nvPr/>
          </p:nvGrpSpPr>
          <p:grpSpPr>
            <a:xfrm>
              <a:off x="4262898" y="1586820"/>
              <a:ext cx="1449961" cy="792000"/>
              <a:chOff x="4002801" y="1647108"/>
              <a:chExt cx="2054610" cy="1122274"/>
            </a:xfrm>
          </p:grpSpPr>
          <p:sp>
            <p:nvSpPr>
              <p:cNvPr id="140" name="円/楕円 139"/>
              <p:cNvSpPr/>
              <p:nvPr/>
            </p:nvSpPr>
            <p:spPr>
              <a:xfrm>
                <a:off x="4002801" y="2229382"/>
                <a:ext cx="1986228" cy="540000"/>
              </a:xfrm>
              <a:prstGeom prst="ellipse">
                <a:avLst/>
              </a:prstGeom>
              <a:gradFill>
                <a:gsLst>
                  <a:gs pos="58000">
                    <a:srgbClr val="00B853"/>
                  </a:gs>
                  <a:gs pos="42000">
                    <a:srgbClr val="FFFF00"/>
                  </a:gs>
                </a:gsLst>
                <a:lin ang="10800000" scaled="0"/>
              </a:gradFill>
              <a:ln>
                <a:gradFill>
                  <a:gsLst>
                    <a:gs pos="41000">
                      <a:srgbClr val="00B050"/>
                    </a:gs>
                    <a:gs pos="66000">
                      <a:srgbClr val="FFFF00"/>
                    </a:gs>
                  </a:gsLst>
                  <a:lin ang="0" scaled="0"/>
                </a:gradFill>
              </a:ln>
              <a:scene3d>
                <a:camera prst="orthographicFront">
                  <a:rot lat="19200000" lon="0" rev="0"/>
                </a:camera>
                <a:lightRig rig="morning" dir="t"/>
              </a:scene3d>
              <a:sp3d extrusionH="317500" prstMaterial="metal">
                <a:bevelT w="260350" h="177800"/>
                <a:bevelB w="330200" h="0"/>
              </a:sp3d>
            </p:spPr>
            <p:style>
              <a:lnRef idx="1">
                <a:schemeClr val="accent2"/>
              </a:lnRef>
              <a:fillRef idx="2">
                <a:schemeClr val="accent2"/>
              </a:fillRef>
              <a:effectRef idx="1">
                <a:schemeClr val="accent2"/>
              </a:effectRef>
              <a:fontRef idx="minor">
                <a:schemeClr val="dk1"/>
              </a:fontRef>
            </p:style>
            <p:txBody>
              <a:bodyPr lIns="91420" tIns="45713" rIns="91420" bIns="45713" rtlCol="0" anchor="ctr"/>
              <a:lstStyle/>
              <a:p>
                <a:pPr algn="ctr"/>
                <a:endParaRPr lang="ja-JP" altLang="en-US" spc="-100">
                  <a:solidFill>
                    <a:prstClr val="black"/>
                  </a:solidFill>
                </a:endParaRPr>
              </a:p>
            </p:txBody>
          </p:sp>
          <p:pic>
            <p:nvPicPr>
              <p:cNvPr id="145" name="図 144" descr="health_0153.wmf"/>
              <p:cNvPicPr>
                <a:picLocks noChangeAspect="1"/>
              </p:cNvPicPr>
              <p:nvPr/>
            </p:nvPicPr>
            <p:blipFill>
              <a:blip r:embed="rId3" cstate="print"/>
              <a:stretch>
                <a:fillRect/>
              </a:stretch>
            </p:blipFill>
            <p:spPr>
              <a:xfrm>
                <a:off x="4087612" y="1724048"/>
                <a:ext cx="793142" cy="828083"/>
              </a:xfrm>
              <a:prstGeom prst="rect">
                <a:avLst/>
              </a:prstGeom>
            </p:spPr>
          </p:pic>
          <p:pic>
            <p:nvPicPr>
              <p:cNvPr id="175" name="図 9"/>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8380" r="100000">
                            <a14:foregroundMark x1="41899" y1="61538" x2="41899" y2="61538"/>
                            <a14:foregroundMark x1="66853" y1="65509" x2="66853" y2="65509"/>
                            <a14:foregroundMark x1="58659" y1="60050" x2="58659" y2="60050"/>
                            <a14:foregroundMark x1="48231" y1="60794" x2="48231" y2="60794"/>
                          </a14:backgroundRemoval>
                        </a14:imgEffect>
                      </a14:imgLayer>
                    </a14:imgProps>
                  </a:ext>
                  <a:ext uri="{28A0092B-C50C-407E-A947-70E740481C1C}">
                    <a14:useLocalDpi xmlns:a14="http://schemas.microsoft.com/office/drawing/2010/main" val="0"/>
                  </a:ext>
                </a:extLst>
              </a:blip>
              <a:srcRect/>
              <a:stretch>
                <a:fillRect/>
              </a:stretch>
            </p:blipFill>
            <p:spPr bwMode="auto">
              <a:xfrm>
                <a:off x="4895782" y="1647108"/>
                <a:ext cx="1161629" cy="870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0" name="Picture 4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23815" y="1697908"/>
                <a:ext cx="737514" cy="919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0" name="正方形/長方形 59"/>
            <p:cNvSpPr>
              <a:spLocks noChangeAspect="1"/>
            </p:cNvSpPr>
            <p:nvPr/>
          </p:nvSpPr>
          <p:spPr>
            <a:xfrm>
              <a:off x="4201765" y="2616242"/>
              <a:ext cx="1496389" cy="712797"/>
            </a:xfrm>
            <a:prstGeom prst="rect">
              <a:avLst/>
            </a:prstGeom>
            <a:solidFill>
              <a:schemeClr val="accent6">
                <a:lumMod val="75000"/>
              </a:schemeClr>
            </a:solidFill>
            <a:ln/>
          </p:spPr>
          <p:style>
            <a:lnRef idx="0">
              <a:schemeClr val="accent2"/>
            </a:lnRef>
            <a:fillRef idx="3">
              <a:schemeClr val="accent2"/>
            </a:fillRef>
            <a:effectRef idx="3">
              <a:schemeClr val="accent2"/>
            </a:effectRef>
            <a:fontRef idx="minor">
              <a:schemeClr val="lt1"/>
            </a:fontRef>
          </p:style>
          <p:txBody>
            <a:bodyPr vert="horz" rtlCol="0" anchor="ctr"/>
            <a:lstStyle/>
            <a:p>
              <a:r>
                <a:rPr lang="ja-JP" altLang="en-US" sz="900" dirty="0" smtClean="0">
                  <a:latin typeface="HGPｺﾞｼｯｸE" panose="020B0900000000000000" pitchFamily="50" charset="-128"/>
                  <a:ea typeface="HGPｺﾞｼｯｸE" panose="020B0900000000000000" pitchFamily="50" charset="-128"/>
                </a:rPr>
                <a:t>若年層、未就業層、</a:t>
              </a:r>
              <a:endParaRPr lang="en-US" altLang="ja-JP" sz="900" dirty="0" smtClean="0">
                <a:latin typeface="HGPｺﾞｼｯｸE" panose="020B0900000000000000" pitchFamily="50" charset="-128"/>
                <a:ea typeface="HGPｺﾞｼｯｸE" panose="020B0900000000000000" pitchFamily="50" charset="-128"/>
              </a:endParaRPr>
            </a:p>
            <a:p>
              <a:r>
                <a:rPr lang="ja-JP" altLang="en-US" sz="900" dirty="0" smtClean="0">
                  <a:latin typeface="HGPｺﾞｼｯｸE" panose="020B0900000000000000" pitchFamily="50" charset="-128"/>
                  <a:ea typeface="HGPｺﾞｼｯｸE" panose="020B0900000000000000" pitchFamily="50" charset="-128"/>
                </a:rPr>
                <a:t>主婦層、高齢層、</a:t>
              </a:r>
              <a:endParaRPr lang="en-US" altLang="ja-JP" sz="900" dirty="0" smtClean="0">
                <a:latin typeface="HGPｺﾞｼｯｸE" panose="020B0900000000000000" pitchFamily="50" charset="-128"/>
                <a:ea typeface="HGPｺﾞｼｯｸE" panose="020B0900000000000000" pitchFamily="50" charset="-128"/>
              </a:endParaRPr>
            </a:p>
            <a:p>
              <a:r>
                <a:rPr lang="ja-JP" altLang="en-US" sz="900" dirty="0" smtClean="0">
                  <a:latin typeface="HGPｺﾞｼｯｸE" panose="020B0900000000000000" pitchFamily="50" charset="-128"/>
                  <a:ea typeface="HGPｺﾞｼｯｸE" panose="020B0900000000000000" pitchFamily="50" charset="-128"/>
                </a:rPr>
                <a:t>潜在的有資格者、</a:t>
              </a:r>
              <a:endParaRPr lang="en-US" altLang="ja-JP" sz="900" dirty="0" smtClean="0">
                <a:latin typeface="HGPｺﾞｼｯｸE" panose="020B0900000000000000" pitchFamily="50" charset="-128"/>
                <a:ea typeface="HGPｺﾞｼｯｸE" panose="020B0900000000000000" pitchFamily="50" charset="-128"/>
              </a:endParaRPr>
            </a:p>
            <a:p>
              <a:r>
                <a:rPr lang="ja-JP" altLang="en-US" sz="900" dirty="0" smtClean="0">
                  <a:latin typeface="HGPｺﾞｼｯｸE" panose="020B0900000000000000" pitchFamily="50" charset="-128"/>
                  <a:ea typeface="HGPｺﾞｼｯｸE" panose="020B0900000000000000" pitchFamily="50" charset="-128"/>
                </a:rPr>
                <a:t>現任</a:t>
              </a:r>
              <a:r>
                <a:rPr lang="ja-JP" altLang="en-US" sz="900" dirty="0">
                  <a:latin typeface="HGPｺﾞｼｯｸE" panose="020B0900000000000000" pitchFamily="50" charset="-128"/>
                  <a:ea typeface="HGPｺﾞｼｯｸE" panose="020B0900000000000000" pitchFamily="50" charset="-128"/>
                </a:rPr>
                <a:t>介護</a:t>
              </a:r>
              <a:r>
                <a:rPr lang="ja-JP" altLang="en-US" sz="900" dirty="0" smtClean="0">
                  <a:latin typeface="HGPｺﾞｼｯｸE" panose="020B0900000000000000" pitchFamily="50" charset="-128"/>
                  <a:ea typeface="HGPｺﾞｼｯｸE" panose="020B0900000000000000" pitchFamily="50" charset="-128"/>
                </a:rPr>
                <a:t>職員　など</a:t>
              </a:r>
              <a:endParaRPr lang="en-US" altLang="ja-JP" sz="900" dirty="0">
                <a:latin typeface="HGPｺﾞｼｯｸE" panose="020B0900000000000000" pitchFamily="50" charset="-128"/>
                <a:ea typeface="HGPｺﾞｼｯｸE" panose="020B0900000000000000" pitchFamily="50" charset="-128"/>
              </a:endParaRPr>
            </a:p>
          </p:txBody>
        </p:sp>
      </p:grpSp>
      <p:sp>
        <p:nvSpPr>
          <p:cNvPr id="80" name="角丸四角形 79"/>
          <p:cNvSpPr/>
          <p:nvPr/>
        </p:nvSpPr>
        <p:spPr bwMode="auto">
          <a:xfrm>
            <a:off x="185835" y="464183"/>
            <a:ext cx="9565177" cy="572268"/>
          </a:xfrm>
          <a:prstGeom prst="roundRect">
            <a:avLst/>
          </a:prstGeom>
          <a:solidFill>
            <a:srgbClr val="FFFF99"/>
          </a:solidFill>
          <a:ln w="9525" cap="flat" cmpd="sng" algn="ctr">
            <a:solidFill>
              <a:schemeClr val="tx1"/>
            </a:solidFill>
            <a:prstDash val="solid"/>
            <a:round/>
            <a:headEnd type="none" w="med" len="med"/>
            <a:tailEnd type="none" w="med" len="med"/>
          </a:ln>
          <a:effectLst/>
          <a:scene3d>
            <a:camera prst="orthographicFront"/>
            <a:lightRig rig="threePt" dir="t"/>
          </a:scene3d>
          <a:sp3d>
            <a:bevelT/>
            <a:bevelB/>
          </a:sp3d>
        </p:spPr>
        <p:txBody>
          <a:bodyPr tIns="36000" bIns="36000" anchor="ctr"/>
          <a:lstStyle/>
          <a:p>
            <a:pPr marL="177800" indent="-177800">
              <a:lnSpc>
                <a:spcPts val="1800"/>
              </a:lnSpc>
              <a:spcBef>
                <a:spcPts val="600"/>
              </a:spcBef>
              <a:defRPr/>
            </a:pPr>
            <a:r>
              <a:rPr lang="ja-JP" altLang="en-US" sz="1400" b="1" dirty="0">
                <a:latin typeface="Meiryo UI" panose="020B0604030504040204" pitchFamily="50" charset="-128"/>
                <a:ea typeface="Meiryo UI" panose="020B0604030504040204" pitchFamily="50" charset="-128"/>
              </a:rPr>
              <a:t>　 　</a:t>
            </a:r>
            <a:r>
              <a:rPr lang="ja-JP" altLang="en-US" sz="1400" b="1" dirty="0" smtClean="0">
                <a:latin typeface="Meiryo UI" panose="020B0604030504040204" pitchFamily="50" charset="-128"/>
                <a:ea typeface="Meiryo UI" panose="020B0604030504040204" pitchFamily="50" charset="-128"/>
              </a:rPr>
              <a:t>　　　介護</a:t>
            </a:r>
            <a:r>
              <a:rPr lang="ja-JP" altLang="en-US" sz="1400" b="1" dirty="0">
                <a:latin typeface="Meiryo UI" panose="020B0604030504040204" pitchFamily="50" charset="-128"/>
                <a:ea typeface="Meiryo UI" panose="020B0604030504040204" pitchFamily="50" charset="-128"/>
              </a:rPr>
              <a:t>を必要とされる方々が地域で安心して暮らし、必要な介護サービスが</a:t>
            </a:r>
            <a:r>
              <a:rPr lang="ja-JP" altLang="en-US" sz="1400" b="1" dirty="0" smtClean="0">
                <a:latin typeface="Meiryo UI" panose="020B0604030504040204" pitchFamily="50" charset="-128"/>
                <a:ea typeface="Meiryo UI" panose="020B0604030504040204" pitchFamily="50" charset="-128"/>
              </a:rPr>
              <a:t>提供される</a:t>
            </a:r>
            <a:r>
              <a:rPr lang="ja-JP" altLang="en-US" sz="1400" b="1" dirty="0">
                <a:latin typeface="Meiryo UI" panose="020B0604030504040204" pitchFamily="50" charset="-128"/>
                <a:ea typeface="Meiryo UI" panose="020B0604030504040204" pitchFamily="50" charset="-128"/>
              </a:rPr>
              <a:t>ために、介護</a:t>
            </a:r>
            <a:r>
              <a:rPr lang="ja-JP" altLang="en-US" sz="1400" b="1" dirty="0" smtClean="0">
                <a:latin typeface="Meiryo UI" panose="020B0604030504040204" pitchFamily="50" charset="-128"/>
                <a:ea typeface="Meiryo UI" panose="020B0604030504040204" pitchFamily="50" charset="-128"/>
              </a:rPr>
              <a:t>現場</a:t>
            </a:r>
            <a:r>
              <a:rPr lang="ja-JP" altLang="en-US" sz="1400" b="1" dirty="0">
                <a:latin typeface="Meiryo UI" panose="020B0604030504040204" pitchFamily="50" charset="-128"/>
                <a:ea typeface="Meiryo UI" panose="020B0604030504040204" pitchFamily="50" charset="-128"/>
              </a:rPr>
              <a:t>に</a:t>
            </a:r>
            <a:r>
              <a:rPr lang="ja-JP" altLang="en-US" sz="1400" b="1" dirty="0" smtClean="0">
                <a:latin typeface="Meiryo UI" panose="020B0604030504040204" pitchFamily="50" charset="-128"/>
                <a:ea typeface="Meiryo UI" panose="020B0604030504040204" pitchFamily="50" charset="-128"/>
              </a:rPr>
              <a:t>おける人材</a:t>
            </a:r>
            <a:r>
              <a:rPr lang="en-US" altLang="ja-JP" sz="1400" b="1" dirty="0" smtClean="0">
                <a:latin typeface="Meiryo UI" panose="020B0604030504040204" pitchFamily="50" charset="-128"/>
                <a:ea typeface="Meiryo UI" panose="020B0604030504040204" pitchFamily="50" charset="-128"/>
              </a:rPr>
              <a:t>                     </a:t>
            </a:r>
            <a:r>
              <a:rPr lang="ja-JP" altLang="en-US" sz="100" b="1" dirty="0" smtClean="0">
                <a:solidFill>
                  <a:srgbClr val="FFFF99"/>
                </a:solidFill>
                <a:latin typeface="Meiryo UI" panose="020B0604030504040204" pitchFamily="50" charset="-128"/>
                <a:ea typeface="Meiryo UI" panose="020B0604030504040204" pitchFamily="50" charset="-128"/>
              </a:rPr>
              <a:t>の</a:t>
            </a:r>
            <a:r>
              <a:rPr lang="ja-JP" altLang="en-US" sz="1400" b="1" dirty="0" smtClean="0">
                <a:solidFill>
                  <a:srgbClr val="FFFF99"/>
                </a:solidFill>
                <a:latin typeface="Meiryo UI" panose="020B0604030504040204" pitchFamily="50" charset="-128"/>
                <a:ea typeface="Meiryo UI" panose="020B0604030504040204" pitchFamily="50" charset="-128"/>
              </a:rPr>
              <a:t>   </a:t>
            </a:r>
            <a:r>
              <a:rPr lang="ja-JP" altLang="en-US" sz="1400" b="1" dirty="0" smtClean="0">
                <a:latin typeface="Meiryo UI" panose="020B0604030504040204" pitchFamily="50" charset="-128"/>
                <a:ea typeface="Meiryo UI" panose="020B0604030504040204" pitchFamily="50" charset="-128"/>
              </a:rPr>
              <a:t>　の安定的</a:t>
            </a:r>
            <a:r>
              <a:rPr lang="ja-JP" altLang="en-US" sz="1400" b="1" dirty="0">
                <a:latin typeface="Meiryo UI" panose="020B0604030504040204" pitchFamily="50" charset="-128"/>
                <a:ea typeface="Meiryo UI" panose="020B0604030504040204" pitchFamily="50" charset="-128"/>
              </a:rPr>
              <a:t>な確保と離職防止に向け、</a:t>
            </a:r>
            <a:r>
              <a:rPr lang="ja-JP" altLang="en-US" sz="1400" b="1" dirty="0" smtClean="0">
                <a:latin typeface="Meiryo UI" panose="020B0604030504040204" pitchFamily="50" charset="-128"/>
                <a:ea typeface="Meiryo UI" panose="020B0604030504040204" pitchFamily="50" charset="-128"/>
              </a:rPr>
              <a:t>幅広い施策</a:t>
            </a:r>
            <a:r>
              <a:rPr lang="ja-JP" altLang="en-US" sz="1400" b="1" dirty="0">
                <a:latin typeface="Meiryo UI" panose="020B0604030504040204" pitchFamily="50" charset="-128"/>
                <a:ea typeface="Meiryo UI" panose="020B0604030504040204" pitchFamily="50" charset="-128"/>
              </a:rPr>
              <a:t>を総合的に推進する</a:t>
            </a:r>
            <a:r>
              <a:rPr lang="ja-JP" altLang="en-US" sz="1400" b="1" dirty="0" smtClean="0">
                <a:latin typeface="Meiryo UI" panose="020B0604030504040204" pitchFamily="50" charset="-128"/>
                <a:ea typeface="Meiryo UI" panose="020B0604030504040204" pitchFamily="50" charset="-128"/>
              </a:rPr>
              <a:t>。   </a:t>
            </a:r>
            <a:endParaRPr lang="ja-JP" altLang="en-US" sz="1400" b="1" dirty="0">
              <a:solidFill>
                <a:prstClr val="black"/>
              </a:solidFill>
              <a:latin typeface="Meiryo UI" panose="020B0604030504040204" pitchFamily="50" charset="-128"/>
              <a:ea typeface="Meiryo UI" panose="020B0604030504040204" pitchFamily="50" charset="-128"/>
            </a:endParaRPr>
          </a:p>
        </p:txBody>
      </p:sp>
      <p:sp>
        <p:nvSpPr>
          <p:cNvPr id="110" name="額縁 109"/>
          <p:cNvSpPr/>
          <p:nvPr/>
        </p:nvSpPr>
        <p:spPr>
          <a:xfrm>
            <a:off x="86419" y="362408"/>
            <a:ext cx="684036" cy="288000"/>
          </a:xfrm>
          <a:prstGeom prst="bevel">
            <a:avLst/>
          </a:prstGeom>
          <a:solidFill>
            <a:srgbClr val="FFCC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2"/>
                </a:solidFill>
                <a:latin typeface="Meiryo UI" panose="020B0604030504040204" pitchFamily="50" charset="-128"/>
                <a:ea typeface="Meiryo UI" panose="020B0604030504040204" pitchFamily="50" charset="-128"/>
              </a:rPr>
              <a:t>目的</a:t>
            </a:r>
          </a:p>
        </p:txBody>
      </p:sp>
      <p:grpSp>
        <p:nvGrpSpPr>
          <p:cNvPr id="4" name="グループ化 3"/>
          <p:cNvGrpSpPr/>
          <p:nvPr/>
        </p:nvGrpSpPr>
        <p:grpSpPr>
          <a:xfrm>
            <a:off x="139107" y="6068784"/>
            <a:ext cx="4007960" cy="673627"/>
            <a:chOff x="-6406742" y="5827746"/>
            <a:chExt cx="4007960" cy="565315"/>
          </a:xfrm>
        </p:grpSpPr>
        <p:sp>
          <p:nvSpPr>
            <p:cNvPr id="135" name="テキスト ボックス 134"/>
            <p:cNvSpPr txBox="1"/>
            <p:nvPr/>
          </p:nvSpPr>
          <p:spPr>
            <a:xfrm>
              <a:off x="-6378876" y="5879464"/>
              <a:ext cx="3980094" cy="513597"/>
            </a:xfrm>
            <a:prstGeom prst="rect">
              <a:avLst/>
            </a:prstGeom>
            <a:gradFill>
              <a:gsLst>
                <a:gs pos="0">
                  <a:schemeClr val="accent2">
                    <a:lumMod val="60000"/>
                    <a:lumOff val="40000"/>
                  </a:schemeClr>
                </a:gs>
                <a:gs pos="74000">
                  <a:schemeClr val="bg1"/>
                </a:gs>
                <a:gs pos="83000">
                  <a:schemeClr val="bg1"/>
                </a:gs>
                <a:gs pos="100000">
                  <a:schemeClr val="bg1"/>
                </a:gs>
              </a:gsLst>
              <a:lin ang="5400000" scaled="1"/>
            </a:gradFill>
            <a:ln w="50800">
              <a:solidFill>
                <a:srgbClr val="FF66FF"/>
              </a:solidFill>
            </a:ln>
            <a:effectLst>
              <a:outerShdw blurRad="50800" dist="38100" algn="l" rotWithShape="0">
                <a:prstClr val="black">
                  <a:alpha val="40000"/>
                </a:prstClr>
              </a:outerShdw>
            </a:effectLst>
          </p:spPr>
          <p:txBody>
            <a:bodyPr wrap="square" lIns="91420" tIns="45713" rIns="91420" bIns="45713" rtlCol="0" anchor="b" anchorCtr="0">
              <a:spAutoFit/>
            </a:bodyPr>
            <a:lstStyle/>
            <a:p>
              <a:endParaRPr lang="en-US" altLang="ja-JP" sz="1000" b="1" dirty="0">
                <a:latin typeface="HG丸ｺﾞｼｯｸM-PRO" panose="020F0600000000000000" pitchFamily="50" charset="-128"/>
                <a:ea typeface="HG丸ｺﾞｼｯｸM-PRO" panose="020F0600000000000000" pitchFamily="50" charset="-128"/>
              </a:endParaRPr>
            </a:p>
            <a:p>
              <a:r>
                <a:rPr lang="ja-JP" altLang="en-US" sz="800" b="1" dirty="0" smtClean="0">
                  <a:solidFill>
                    <a:prstClr val="black"/>
                  </a:solidFill>
                  <a:latin typeface="Meiryo UI" panose="020B0604030504040204" pitchFamily="50" charset="-128"/>
                  <a:ea typeface="Meiryo UI" panose="020B0604030504040204" pitchFamily="50" charset="-128"/>
                </a:rPr>
                <a:t>・介護</a:t>
              </a:r>
              <a:r>
                <a:rPr lang="ja-JP" altLang="en-US" sz="800" b="1" dirty="0">
                  <a:solidFill>
                    <a:prstClr val="black"/>
                  </a:solidFill>
                  <a:latin typeface="Meiryo UI" panose="020B0604030504040204" pitchFamily="50" charset="-128"/>
                  <a:ea typeface="Meiryo UI" panose="020B0604030504040204" pitchFamily="50" charset="-128"/>
                </a:rPr>
                <a:t>従事</a:t>
              </a:r>
              <a:r>
                <a:rPr lang="ja-JP" altLang="en-US" sz="800" b="1" dirty="0" smtClean="0">
                  <a:solidFill>
                    <a:prstClr val="black"/>
                  </a:solidFill>
                  <a:latin typeface="Meiryo UI" panose="020B0604030504040204" pitchFamily="50" charset="-128"/>
                  <a:ea typeface="Meiryo UI" panose="020B0604030504040204" pitchFamily="50" charset="-128"/>
                </a:rPr>
                <a:t>者定着支援事業（協議会の</a:t>
              </a:r>
              <a:r>
                <a:rPr lang="ja-JP" altLang="en-US" sz="800" b="1" dirty="0">
                  <a:solidFill>
                    <a:prstClr val="black"/>
                  </a:solidFill>
                  <a:latin typeface="Meiryo UI" panose="020B0604030504040204" pitchFamily="50" charset="-128"/>
                  <a:ea typeface="Meiryo UI" panose="020B0604030504040204" pitchFamily="50" charset="-128"/>
                </a:rPr>
                <a:t>開催</a:t>
              </a:r>
              <a:r>
                <a:rPr lang="ja-JP" altLang="en-US" sz="800" b="1" dirty="0" smtClean="0">
                  <a:solidFill>
                    <a:prstClr val="black"/>
                  </a:solidFill>
                  <a:latin typeface="Meiryo UI" panose="020B0604030504040204" pitchFamily="50" charset="-128"/>
                  <a:ea typeface="Meiryo UI" panose="020B0604030504040204" pitchFamily="50" charset="-128"/>
                </a:rPr>
                <a:t>・運営）</a:t>
              </a:r>
              <a:endParaRPr lang="en-US" altLang="ja-JP" sz="800" b="1" dirty="0" smtClean="0">
                <a:solidFill>
                  <a:prstClr val="black"/>
                </a:solidFill>
                <a:latin typeface="Meiryo UI" panose="020B0604030504040204" pitchFamily="50" charset="-128"/>
                <a:ea typeface="Meiryo UI" panose="020B0604030504040204" pitchFamily="50" charset="-128"/>
              </a:endParaRPr>
            </a:p>
            <a:p>
              <a:r>
                <a:rPr lang="ja-JP" altLang="en-US" sz="900" dirty="0" smtClean="0">
                  <a:solidFill>
                    <a:prstClr val="black"/>
                  </a:solidFill>
                  <a:latin typeface="HG丸ｺﾞｼｯｸM-PRO" panose="020F0600000000000000" pitchFamily="50" charset="-128"/>
                  <a:ea typeface="HG丸ｺﾞｼｯｸM-PRO" panose="020F0600000000000000" pitchFamily="50" charset="-128"/>
                </a:rPr>
                <a:t>　</a:t>
              </a:r>
              <a:r>
                <a:rPr lang="ja-JP" altLang="en-US" sz="800" dirty="0">
                  <a:solidFill>
                    <a:prstClr val="black"/>
                  </a:solidFill>
                  <a:latin typeface="HG丸ｺﾞｼｯｸM-PRO" panose="020F0600000000000000" pitchFamily="50" charset="-128"/>
                  <a:ea typeface="HG丸ｺﾞｼｯｸM-PRO" panose="020F0600000000000000" pitchFamily="50" charset="-128"/>
                </a:rPr>
                <a:t>介護職場の現状や課題等の共通理解を図り、介護職員の確保及び定着に向けた対策を協議することを通じて関係機関、団体の連携、協働を</a:t>
              </a:r>
              <a:r>
                <a:rPr lang="ja-JP" altLang="en-US" sz="800" dirty="0" smtClean="0">
                  <a:solidFill>
                    <a:prstClr val="black"/>
                  </a:solidFill>
                  <a:latin typeface="HG丸ｺﾞｼｯｸM-PRO" panose="020F0600000000000000" pitchFamily="50" charset="-128"/>
                  <a:ea typeface="HG丸ｺﾞｼｯｸM-PRO" panose="020F0600000000000000" pitchFamily="50" charset="-128"/>
                </a:rPr>
                <a:t>図る</a:t>
              </a:r>
              <a:endParaRPr lang="ja-JP" altLang="en-US" sz="800" dirty="0">
                <a:solidFill>
                  <a:prstClr val="black"/>
                </a:solidFill>
                <a:latin typeface="HG丸ｺﾞｼｯｸM-PRO" panose="020F0600000000000000" pitchFamily="50" charset="-128"/>
                <a:ea typeface="HG丸ｺﾞｼｯｸM-PRO" panose="020F0600000000000000" pitchFamily="50" charset="-128"/>
              </a:endParaRPr>
            </a:p>
          </p:txBody>
        </p:sp>
        <p:sp>
          <p:nvSpPr>
            <p:cNvPr id="55" name="正方形/長方形 54"/>
            <p:cNvSpPr/>
            <p:nvPr/>
          </p:nvSpPr>
          <p:spPr>
            <a:xfrm>
              <a:off x="-6406742" y="5827746"/>
              <a:ext cx="1812269" cy="194839"/>
            </a:xfrm>
            <a:prstGeom prst="rect">
              <a:avLst/>
            </a:prstGeom>
            <a:solidFill>
              <a:srgbClr val="FF66FF"/>
            </a:solidFill>
            <a:ln/>
          </p:spPr>
          <p:style>
            <a:lnRef idx="0">
              <a:schemeClr val="accent2"/>
            </a:lnRef>
            <a:fillRef idx="3">
              <a:schemeClr val="accent2"/>
            </a:fillRef>
            <a:effectRef idx="3">
              <a:schemeClr val="accent2"/>
            </a:effectRef>
            <a:fontRef idx="minor">
              <a:schemeClr val="lt1"/>
            </a:fontRef>
          </p:style>
          <p:txBody>
            <a:bodyPr vert="horz" rtlCol="0" anchor="ctr"/>
            <a:lstStyle/>
            <a:p>
              <a:pPr algn="ctr"/>
              <a:r>
                <a:rPr lang="ja-JP" altLang="en-US" sz="1300" b="1" dirty="0">
                  <a:solidFill>
                    <a:schemeClr val="bg1"/>
                  </a:solidFill>
                  <a:latin typeface="Meiryo UI" panose="020B0604030504040204" pitchFamily="50" charset="-128"/>
                  <a:ea typeface="Meiryo UI" panose="020B0604030504040204" pitchFamily="50" charset="-128"/>
                </a:rPr>
                <a:t>関係機関の連携強化</a:t>
              </a:r>
              <a:endParaRPr lang="en-US" altLang="ja-JP" sz="1300" b="1" dirty="0">
                <a:solidFill>
                  <a:schemeClr val="bg1"/>
                </a:solidFill>
                <a:latin typeface="Meiryo UI" panose="020B0604030504040204" pitchFamily="50" charset="-128"/>
                <a:ea typeface="Meiryo UI" panose="020B0604030504040204" pitchFamily="50" charset="-128"/>
              </a:endParaRPr>
            </a:p>
          </p:txBody>
        </p:sp>
      </p:grpSp>
      <p:grpSp>
        <p:nvGrpSpPr>
          <p:cNvPr id="5" name="グループ化 4"/>
          <p:cNvGrpSpPr/>
          <p:nvPr/>
        </p:nvGrpSpPr>
        <p:grpSpPr>
          <a:xfrm>
            <a:off x="5759118" y="5617725"/>
            <a:ext cx="3962980" cy="1075542"/>
            <a:chOff x="6667162" y="4148467"/>
            <a:chExt cx="3962980" cy="534614"/>
          </a:xfrm>
        </p:grpSpPr>
        <p:sp>
          <p:nvSpPr>
            <p:cNvPr id="105" name="テキスト ボックス 104"/>
            <p:cNvSpPr txBox="1"/>
            <p:nvPr/>
          </p:nvSpPr>
          <p:spPr>
            <a:xfrm>
              <a:off x="6670142" y="4270029"/>
              <a:ext cx="3960000" cy="413052"/>
            </a:xfrm>
            <a:prstGeom prst="rect">
              <a:avLst/>
            </a:prstGeom>
            <a:gradFill>
              <a:gsLst>
                <a:gs pos="0">
                  <a:schemeClr val="tx2">
                    <a:lumMod val="40000"/>
                    <a:lumOff val="60000"/>
                  </a:schemeClr>
                </a:gs>
                <a:gs pos="58000">
                  <a:schemeClr val="bg1"/>
                </a:gs>
                <a:gs pos="83000">
                  <a:schemeClr val="bg1"/>
                </a:gs>
                <a:gs pos="100000">
                  <a:schemeClr val="bg1"/>
                </a:gs>
              </a:gsLst>
              <a:lin ang="5400000" scaled="1"/>
            </a:gradFill>
            <a:ln w="50800">
              <a:solidFill>
                <a:srgbClr val="0070C0"/>
              </a:solidFill>
            </a:ln>
            <a:effectLst>
              <a:outerShdw blurRad="50800" dist="38100" algn="l" rotWithShape="0">
                <a:prstClr val="black">
                  <a:alpha val="40000"/>
                </a:prstClr>
              </a:outerShdw>
            </a:effectLst>
          </p:spPr>
          <p:txBody>
            <a:bodyPr wrap="square" lIns="91420" tIns="45713" rIns="91420" bIns="45713" rtlCol="0" anchor="b" anchorCtr="0">
              <a:spAutoFit/>
            </a:bodyPr>
            <a:lstStyle/>
            <a:p>
              <a:r>
                <a:rPr lang="ja-JP" altLang="en-US" sz="800" b="1" dirty="0" smtClean="0">
                  <a:solidFill>
                    <a:prstClr val="black"/>
                  </a:solidFill>
                  <a:latin typeface="Meiryo UI" panose="020B0604030504040204" pitchFamily="50" charset="-128"/>
                  <a:ea typeface="Meiryo UI" panose="020B0604030504040204" pitchFamily="50" charset="-128"/>
                </a:rPr>
                <a:t>・</a:t>
              </a:r>
              <a:r>
                <a:rPr lang="en-US" altLang="ja-JP" sz="800" b="1" dirty="0">
                  <a:solidFill>
                    <a:prstClr val="black"/>
                  </a:solidFill>
                  <a:latin typeface="Meiryo UI" panose="020B0604030504040204" pitchFamily="50" charset="-128"/>
                  <a:ea typeface="Meiryo UI" panose="020B0604030504040204" pitchFamily="50" charset="-128"/>
                </a:rPr>
                <a:t> </a:t>
              </a:r>
              <a:r>
                <a:rPr lang="en-US" altLang="ja-JP" sz="800" b="1" dirty="0" smtClean="0">
                  <a:solidFill>
                    <a:prstClr val="black"/>
                  </a:solidFill>
                  <a:latin typeface="Meiryo UI" panose="020B0604030504040204" pitchFamily="50" charset="-128"/>
                  <a:ea typeface="Meiryo UI" panose="020B0604030504040204" pitchFamily="50" charset="-128"/>
                </a:rPr>
                <a:t>[</a:t>
              </a:r>
              <a:r>
                <a:rPr lang="ja-JP" altLang="en-US" sz="800" b="1" dirty="0" smtClean="0">
                  <a:solidFill>
                    <a:prstClr val="black"/>
                  </a:solidFill>
                  <a:latin typeface="Meiryo UI" panose="020B0604030504040204" pitchFamily="50" charset="-128"/>
                  <a:ea typeface="Meiryo UI" panose="020B0604030504040204" pitchFamily="50" charset="-128"/>
                </a:rPr>
                <a:t>拡</a:t>
              </a:r>
              <a:r>
                <a:rPr lang="en-US" altLang="ja-JP" sz="800" b="1" dirty="0" smtClean="0">
                  <a:solidFill>
                    <a:prstClr val="black"/>
                  </a:solidFill>
                  <a:latin typeface="Meiryo UI" panose="020B0604030504040204" pitchFamily="50" charset="-128"/>
                  <a:ea typeface="Meiryo UI" panose="020B0604030504040204" pitchFamily="50" charset="-128"/>
                </a:rPr>
                <a:t>]</a:t>
              </a:r>
              <a:r>
                <a:rPr lang="ja-JP" altLang="en-US" sz="800" b="1" dirty="0" smtClean="0">
                  <a:solidFill>
                    <a:prstClr val="black"/>
                  </a:solidFill>
                  <a:latin typeface="Meiryo UI" panose="020B0604030504040204" pitchFamily="50" charset="-128"/>
                  <a:ea typeface="Meiryo UI" panose="020B0604030504040204" pitchFamily="50" charset="-128"/>
                </a:rPr>
                <a:t>介護ロボット導入支援事業</a:t>
              </a:r>
              <a:endParaRPr lang="en-US" altLang="ja-JP" sz="800" b="1" dirty="0">
                <a:solidFill>
                  <a:prstClr val="black"/>
                </a:solidFill>
                <a:latin typeface="Meiryo UI" panose="020B0604030504040204" pitchFamily="50" charset="-128"/>
                <a:ea typeface="Meiryo UI" panose="020B0604030504040204" pitchFamily="50" charset="-128"/>
              </a:endParaRPr>
            </a:p>
            <a:p>
              <a:r>
                <a:rPr lang="ja-JP" altLang="en-US" sz="800" b="1" dirty="0" smtClean="0">
                  <a:solidFill>
                    <a:prstClr val="black"/>
                  </a:solidFill>
                  <a:latin typeface="Meiryo UI" panose="020B0604030504040204" pitchFamily="50" charset="-128"/>
                  <a:ea typeface="Meiryo UI" panose="020B0604030504040204" pitchFamily="50" charset="-128"/>
                </a:rPr>
                <a:t>　　 </a:t>
              </a:r>
              <a:r>
                <a:rPr lang="ja-JP" altLang="en-US" sz="800" dirty="0" smtClean="0">
                  <a:solidFill>
                    <a:prstClr val="black"/>
                  </a:solidFill>
                  <a:latin typeface="Meiryo UI" panose="020B0604030504040204" pitchFamily="50" charset="-128"/>
                  <a:ea typeface="Meiryo UI" panose="020B0604030504040204" pitchFamily="50" charset="-128"/>
                </a:rPr>
                <a:t>介護事業所の介護ロボット・</a:t>
              </a:r>
              <a:r>
                <a:rPr lang="en-US" altLang="ja-JP" sz="800" dirty="0" smtClean="0">
                  <a:solidFill>
                    <a:prstClr val="black"/>
                  </a:solidFill>
                  <a:latin typeface="Meiryo UI" panose="020B0604030504040204" pitchFamily="50" charset="-128"/>
                  <a:ea typeface="Meiryo UI" panose="020B0604030504040204" pitchFamily="50" charset="-128"/>
                </a:rPr>
                <a:t>ICT</a:t>
              </a:r>
              <a:r>
                <a:rPr lang="ja-JP" altLang="en-US" sz="800" dirty="0" smtClean="0">
                  <a:solidFill>
                    <a:prstClr val="black"/>
                  </a:solidFill>
                  <a:latin typeface="Meiryo UI" panose="020B0604030504040204" pitchFamily="50" charset="-128"/>
                  <a:ea typeface="Meiryo UI" panose="020B0604030504040204" pitchFamily="50" charset="-128"/>
                </a:rPr>
                <a:t>導入経費に対して補助するとともに、介護</a:t>
              </a:r>
              <a:r>
                <a:rPr lang="ja-JP" altLang="en-US" sz="800" dirty="0">
                  <a:solidFill>
                    <a:prstClr val="black"/>
                  </a:solidFill>
                  <a:latin typeface="Meiryo UI" panose="020B0604030504040204" pitchFamily="50" charset="-128"/>
                  <a:ea typeface="Meiryo UI" panose="020B0604030504040204" pitchFamily="50" charset="-128"/>
                </a:rPr>
                <a:t>ロボットの</a:t>
              </a:r>
              <a:r>
                <a:rPr lang="ja-JP" altLang="en-US" sz="800" dirty="0" smtClean="0">
                  <a:solidFill>
                    <a:prstClr val="black"/>
                  </a:solidFill>
                  <a:latin typeface="Meiryo UI" panose="020B0604030504040204" pitchFamily="50" charset="-128"/>
                  <a:ea typeface="Meiryo UI" panose="020B0604030504040204" pitchFamily="50" charset="-128"/>
                </a:rPr>
                <a:t>常設　</a:t>
              </a:r>
              <a:endParaRPr lang="en-US" altLang="ja-JP" sz="800" dirty="0" smtClean="0">
                <a:solidFill>
                  <a:prstClr val="black"/>
                </a:solidFill>
                <a:latin typeface="Meiryo UI" panose="020B0604030504040204" pitchFamily="50" charset="-128"/>
                <a:ea typeface="Meiryo UI" panose="020B0604030504040204" pitchFamily="50" charset="-128"/>
              </a:endParaRPr>
            </a:p>
            <a:p>
              <a:r>
                <a:rPr lang="ja-JP" altLang="en-US" sz="800" dirty="0" smtClean="0">
                  <a:solidFill>
                    <a:prstClr val="black"/>
                  </a:solidFill>
                  <a:latin typeface="Meiryo UI" panose="020B0604030504040204" pitchFamily="50" charset="-128"/>
                  <a:ea typeface="Meiryo UI" panose="020B0604030504040204" pitchFamily="50" charset="-128"/>
                </a:rPr>
                <a:t>　展示</a:t>
              </a:r>
              <a:r>
                <a:rPr lang="ja-JP" altLang="en-US" sz="800" dirty="0">
                  <a:solidFill>
                    <a:prstClr val="black"/>
                  </a:solidFill>
                  <a:latin typeface="Meiryo UI" panose="020B0604030504040204" pitchFamily="50" charset="-128"/>
                  <a:ea typeface="Meiryo UI" panose="020B0604030504040204" pitchFamily="50" charset="-128"/>
                </a:rPr>
                <a:t>、移動展示会・研修会、介護事業所への無償貸与等を実施</a:t>
              </a:r>
              <a:endParaRPr lang="en-US" altLang="ja-JP" sz="800" dirty="0" smtClean="0">
                <a:solidFill>
                  <a:prstClr val="black"/>
                </a:solidFill>
                <a:latin typeface="Meiryo UI" panose="020B0604030504040204" pitchFamily="50" charset="-128"/>
                <a:ea typeface="Meiryo UI" panose="020B0604030504040204" pitchFamily="50" charset="-128"/>
              </a:endParaRPr>
            </a:p>
            <a:p>
              <a:r>
                <a:rPr lang="ja-JP" altLang="en-US" sz="800" b="1" dirty="0" smtClean="0">
                  <a:solidFill>
                    <a:prstClr val="black"/>
                  </a:solidFill>
                  <a:latin typeface="Meiryo UI" panose="020B0604030504040204" pitchFamily="50" charset="-128"/>
                  <a:ea typeface="Meiryo UI" panose="020B0604030504040204" pitchFamily="50" charset="-128"/>
                </a:rPr>
                <a:t>・介護事業所生産性向上推進事業</a:t>
              </a:r>
              <a:endParaRPr lang="en-US" altLang="ja-JP" sz="800" b="1" dirty="0" smtClean="0">
                <a:solidFill>
                  <a:prstClr val="black"/>
                </a:solidFill>
                <a:latin typeface="Meiryo UI" panose="020B0604030504040204" pitchFamily="50" charset="-128"/>
                <a:ea typeface="Meiryo UI" panose="020B0604030504040204" pitchFamily="50" charset="-128"/>
              </a:endParaRPr>
            </a:p>
            <a:p>
              <a:r>
                <a:rPr lang="ja-JP" altLang="en-US" sz="800" b="1" dirty="0" smtClean="0">
                  <a:solidFill>
                    <a:prstClr val="black"/>
                  </a:solidFill>
                  <a:latin typeface="Meiryo UI" panose="020B0604030504040204" pitchFamily="50" charset="-128"/>
                  <a:ea typeface="Meiryo UI" panose="020B0604030504040204" pitchFamily="50" charset="-128"/>
                </a:rPr>
                <a:t>　　 </a:t>
              </a:r>
              <a:r>
                <a:rPr lang="ja-JP" altLang="en-US" sz="800" dirty="0" smtClean="0">
                  <a:solidFill>
                    <a:prstClr val="black"/>
                  </a:solidFill>
                  <a:latin typeface="Meiryo UI" panose="020B0604030504040204" pitchFamily="50" charset="-128"/>
                  <a:ea typeface="Meiryo UI" panose="020B0604030504040204" pitchFamily="50" charset="-128"/>
                </a:rPr>
                <a:t>介護現場の業務改善推進に向け、関係団体による会議を設置するとともに、介護事業　</a:t>
              </a:r>
              <a:endParaRPr lang="en-US" altLang="ja-JP" sz="800" dirty="0" smtClean="0">
                <a:solidFill>
                  <a:prstClr val="black"/>
                </a:solidFill>
                <a:latin typeface="Meiryo UI" panose="020B0604030504040204" pitchFamily="50" charset="-128"/>
                <a:ea typeface="Meiryo UI" panose="020B0604030504040204" pitchFamily="50" charset="-128"/>
              </a:endParaRPr>
            </a:p>
            <a:p>
              <a:r>
                <a:rPr lang="ja-JP" altLang="en-US" sz="800" dirty="0" smtClean="0">
                  <a:solidFill>
                    <a:prstClr val="black"/>
                  </a:solidFill>
                  <a:latin typeface="Meiryo UI" panose="020B0604030504040204" pitchFamily="50" charset="-128"/>
                  <a:ea typeface="Meiryo UI" panose="020B0604030504040204" pitchFamily="50" charset="-128"/>
                </a:rPr>
                <a:t>　所の業務改善の取組に対する支援を実施</a:t>
              </a:r>
              <a:endParaRPr lang="en-US" altLang="ja-JP" sz="800" dirty="0" smtClean="0">
                <a:solidFill>
                  <a:prstClr val="black"/>
                </a:solidFill>
                <a:latin typeface="Meiryo UI" panose="020B0604030504040204" pitchFamily="50" charset="-128"/>
                <a:ea typeface="Meiryo UI" panose="020B0604030504040204" pitchFamily="50" charset="-128"/>
              </a:endParaRPr>
            </a:p>
          </p:txBody>
        </p:sp>
        <p:sp>
          <p:nvSpPr>
            <p:cNvPr id="53" name="正方形/長方形 52"/>
            <p:cNvSpPr/>
            <p:nvPr/>
          </p:nvSpPr>
          <p:spPr>
            <a:xfrm>
              <a:off x="6667162" y="4148467"/>
              <a:ext cx="2568539" cy="125304"/>
            </a:xfrm>
            <a:prstGeom prst="rect">
              <a:avLst/>
            </a:prstGeom>
            <a:solidFill>
              <a:srgbClr val="0070C0"/>
            </a:solidFill>
            <a:ln/>
          </p:spPr>
          <p:style>
            <a:lnRef idx="0">
              <a:schemeClr val="accent2"/>
            </a:lnRef>
            <a:fillRef idx="3">
              <a:schemeClr val="accent2"/>
            </a:fillRef>
            <a:effectRef idx="3">
              <a:schemeClr val="accent2"/>
            </a:effectRef>
            <a:fontRef idx="minor">
              <a:schemeClr val="lt1"/>
            </a:fontRef>
          </p:style>
          <p:txBody>
            <a:bodyPr vert="horz" rtlCol="0" anchor="ctr"/>
            <a:lstStyle/>
            <a:p>
              <a:pPr algn="ctr"/>
              <a:r>
                <a:rPr kumimoji="1" lang="ja-JP" altLang="en-US" sz="1300" b="1" dirty="0" smtClean="0">
                  <a:solidFill>
                    <a:schemeClr val="bg1"/>
                  </a:solidFill>
                  <a:latin typeface="Meiryo UI" panose="020B0604030504040204" pitchFamily="50" charset="-128"/>
                  <a:ea typeface="Meiryo UI" panose="020B0604030504040204" pitchFamily="50" charset="-128"/>
                </a:rPr>
                <a:t>介護現場における業務改善の推進</a:t>
              </a:r>
              <a:endParaRPr kumimoji="1" lang="ja-JP" altLang="en-US" sz="1300" b="1" dirty="0">
                <a:solidFill>
                  <a:schemeClr val="bg1"/>
                </a:solidFill>
                <a:latin typeface="Meiryo UI" panose="020B0604030504040204" pitchFamily="50" charset="-128"/>
                <a:ea typeface="Meiryo UI" panose="020B0604030504040204" pitchFamily="50" charset="-128"/>
              </a:endParaRPr>
            </a:p>
          </p:txBody>
        </p:sp>
      </p:grpSp>
      <p:grpSp>
        <p:nvGrpSpPr>
          <p:cNvPr id="12" name="グループ化 11"/>
          <p:cNvGrpSpPr/>
          <p:nvPr/>
        </p:nvGrpSpPr>
        <p:grpSpPr>
          <a:xfrm>
            <a:off x="166973" y="1223327"/>
            <a:ext cx="3972268" cy="1187587"/>
            <a:chOff x="254415" y="1344143"/>
            <a:chExt cx="3843558" cy="1625031"/>
          </a:xfrm>
        </p:grpSpPr>
        <p:sp>
          <p:nvSpPr>
            <p:cNvPr id="99" name="テキスト ボックス 98"/>
            <p:cNvSpPr txBox="1"/>
            <p:nvPr/>
          </p:nvSpPr>
          <p:spPr>
            <a:xfrm>
              <a:off x="271283" y="1442098"/>
              <a:ext cx="3826690" cy="1527076"/>
            </a:xfrm>
            <a:prstGeom prst="rect">
              <a:avLst/>
            </a:prstGeom>
            <a:gradFill>
              <a:gsLst>
                <a:gs pos="0">
                  <a:srgbClr val="ABDB77"/>
                </a:gs>
                <a:gs pos="74000">
                  <a:schemeClr val="bg1">
                    <a:lumMod val="95000"/>
                  </a:schemeClr>
                </a:gs>
                <a:gs pos="83000">
                  <a:schemeClr val="bg1"/>
                </a:gs>
                <a:gs pos="100000">
                  <a:schemeClr val="bg1">
                    <a:lumMod val="95000"/>
                  </a:schemeClr>
                </a:gs>
              </a:gsLst>
              <a:lin ang="5400000" scaled="1"/>
            </a:gradFill>
            <a:ln w="50800">
              <a:solidFill>
                <a:srgbClr val="00B050"/>
              </a:solidFill>
            </a:ln>
            <a:effectLst>
              <a:outerShdw blurRad="50800" dist="38100" algn="l" rotWithShape="0">
                <a:prstClr val="black">
                  <a:alpha val="40000"/>
                </a:prstClr>
              </a:outerShdw>
            </a:effectLst>
            <a:scene3d>
              <a:camera prst="orthographicFront"/>
              <a:lightRig rig="threePt" dir="t"/>
            </a:scene3d>
            <a:sp3d prstMaterial="softEdge"/>
          </p:spPr>
          <p:txBody>
            <a:bodyPr wrap="square" lIns="91420" tIns="45713" rIns="91420" bIns="45713" rtlCol="0" anchor="b" anchorCtr="0">
              <a:noAutofit/>
            </a:bodyPr>
            <a:lstStyle/>
            <a:p>
              <a:endParaRPr lang="en-US" altLang="ja-JP" sz="800" b="1" dirty="0" smtClean="0">
                <a:latin typeface="+mn-ea"/>
              </a:endParaRPr>
            </a:p>
            <a:p>
              <a:endParaRPr lang="en-US" altLang="ja-JP" sz="800" b="1" dirty="0">
                <a:latin typeface="+mn-ea"/>
                <a:ea typeface="Meiryo UI" panose="020B0604030504040204" pitchFamily="50" charset="-128"/>
              </a:endParaRPr>
            </a:p>
            <a:p>
              <a:r>
                <a:rPr lang="ja-JP" altLang="en-US" sz="800" b="1" dirty="0" smtClean="0">
                  <a:latin typeface="Meiryo UI" panose="020B0604030504040204" pitchFamily="50" charset="-128"/>
                  <a:ea typeface="Meiryo UI" panose="020B0604030504040204" pitchFamily="50" charset="-128"/>
                </a:rPr>
                <a:t>・次世代の担い手育成推進事業</a:t>
              </a:r>
            </a:p>
            <a:p>
              <a:r>
                <a:rPr lang="ja-JP" altLang="en-US" sz="800" b="1" dirty="0" smtClean="0">
                  <a:latin typeface="+mn-ea"/>
                </a:rPr>
                <a:t>　   </a:t>
              </a:r>
              <a:r>
                <a:rPr lang="ja-JP" altLang="en-US" sz="800" dirty="0" smtClean="0">
                  <a:latin typeface="HG丸ｺﾞｼｯｸM-PRO" panose="020F0600000000000000" pitchFamily="50" charset="-128"/>
                  <a:ea typeface="HG丸ｺﾞｼｯｸM-PRO" panose="020F0600000000000000" pitchFamily="50" charset="-128"/>
                </a:rPr>
                <a:t>小･中学校等に有識者をアドバイザーとして派遣</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b="1" dirty="0" smtClean="0">
                  <a:latin typeface="Meiryo UI" panose="020B0604030504040204" pitchFamily="50" charset="-128"/>
                  <a:ea typeface="Meiryo UI" panose="020B0604030504040204" pitchFamily="50" charset="-128"/>
                </a:rPr>
                <a:t>・介護のしごと魅力アップ推進事業</a:t>
              </a:r>
              <a:endParaRPr lang="en-US" altLang="ja-JP" sz="800" b="1" dirty="0" smtClean="0">
                <a:latin typeface="Meiryo UI" panose="020B0604030504040204" pitchFamily="50" charset="-128"/>
                <a:ea typeface="Meiryo UI" panose="020B0604030504040204" pitchFamily="50" charset="-128"/>
              </a:endParaRPr>
            </a:p>
            <a:p>
              <a:pPr indent="-1188000"/>
              <a:r>
                <a:rPr lang="ja-JP" altLang="en-US" sz="800" b="1" dirty="0" smtClean="0">
                  <a:latin typeface="+mn-ea"/>
                  <a:ea typeface="HG丸ｺﾞｼｯｸM-PRO" panose="020F0600000000000000" pitchFamily="50" charset="-128"/>
                </a:rPr>
                <a:t>　  </a:t>
              </a:r>
              <a:r>
                <a:rPr lang="ja-JP" altLang="en-US" sz="800" dirty="0" smtClean="0">
                  <a:latin typeface="HG丸ｺﾞｼｯｸM-PRO" panose="020F0600000000000000" pitchFamily="50" charset="-128"/>
                  <a:ea typeface="HG丸ｺﾞｼｯｸM-PRO" panose="020F0600000000000000" pitchFamily="50" charset="-128"/>
                </a:rPr>
                <a:t>中・高校生、高齢者や主婦等の一般の方を対象とした普及啓発事業に対し補助</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b="1" dirty="0" smtClean="0">
                  <a:latin typeface="Meiryo UI" panose="020B0604030504040204" pitchFamily="50" charset="-128"/>
                  <a:ea typeface="Meiryo UI" panose="020B0604030504040204" pitchFamily="50" charset="-128"/>
                </a:rPr>
                <a:t>・</a:t>
              </a:r>
              <a:r>
                <a:rPr lang="en-US" altLang="ja-JP" sz="800" b="1" dirty="0" smtClean="0">
                  <a:latin typeface="Meiryo UI" panose="020B0604030504040204" pitchFamily="50" charset="-128"/>
                  <a:ea typeface="Meiryo UI" panose="020B0604030504040204" pitchFamily="50" charset="-128"/>
                </a:rPr>
                <a:t>[</a:t>
              </a:r>
              <a:r>
                <a:rPr lang="ja-JP" altLang="en-US" sz="800" b="1" dirty="0" smtClean="0">
                  <a:latin typeface="Meiryo UI" panose="020B0604030504040204" pitchFamily="50" charset="-128"/>
                  <a:ea typeface="Meiryo UI" panose="020B0604030504040204" pitchFamily="50" charset="-128"/>
                </a:rPr>
                <a:t>拡</a:t>
              </a:r>
              <a:r>
                <a:rPr lang="en-US" altLang="ja-JP" sz="800" b="1" dirty="0" smtClean="0">
                  <a:latin typeface="Meiryo UI" panose="020B0604030504040204" pitchFamily="50" charset="-128"/>
                  <a:ea typeface="Meiryo UI" panose="020B0604030504040204" pitchFamily="50" charset="-128"/>
                </a:rPr>
                <a:t>]</a:t>
              </a:r>
              <a:r>
                <a:rPr lang="ja-JP" altLang="en-US" sz="800" b="1" dirty="0" smtClean="0">
                  <a:latin typeface="Meiryo UI" panose="020B0604030504040204" pitchFamily="50" charset="-128"/>
                  <a:ea typeface="Meiryo UI" panose="020B0604030504040204" pitchFamily="50" charset="-128"/>
                </a:rPr>
                <a:t>介護のしごと普及啓発事業</a:t>
              </a:r>
              <a:endParaRPr lang="en-US" altLang="ja-JP" sz="800" b="1" dirty="0" smtClean="0">
                <a:latin typeface="Meiryo UI" panose="020B0604030504040204" pitchFamily="50" charset="-128"/>
                <a:ea typeface="Meiryo UI" panose="020B0604030504040204" pitchFamily="50" charset="-128"/>
              </a:endParaRPr>
            </a:p>
            <a:p>
              <a:r>
                <a:rPr lang="ja-JP" altLang="en-US" sz="800" dirty="0" smtClean="0">
                  <a:latin typeface="+mn-ea"/>
                </a:rPr>
                <a:t>　   </a:t>
              </a:r>
              <a:r>
                <a:rPr lang="ja-JP" altLang="en-US" sz="800" dirty="0" smtClean="0">
                  <a:latin typeface="HG丸ｺﾞｼｯｸM-PRO" panose="020F0600000000000000" pitchFamily="50" charset="-128"/>
                  <a:ea typeface="HG丸ｺﾞｼｯｸM-PRO" panose="020F0600000000000000" pitchFamily="50" charset="-128"/>
                </a:rPr>
                <a:t>普及啓発イベント・職場見学等を開催するとともに、介護人材確保総合情報サ</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dirty="0" smtClean="0">
                  <a:latin typeface="HG丸ｺﾞｼｯｸM-PRO" panose="020F0600000000000000" pitchFamily="50" charset="-128"/>
                  <a:ea typeface="HG丸ｺﾞｼｯｸM-PRO" panose="020F0600000000000000" pitchFamily="50" charset="-128"/>
                </a:rPr>
                <a:t>　イトを運営</a:t>
              </a:r>
              <a:endParaRPr lang="en-US" altLang="ja-JP" sz="800" dirty="0" smtClean="0">
                <a:latin typeface="HG丸ｺﾞｼｯｸM-PRO" panose="020F0600000000000000" pitchFamily="50" charset="-128"/>
                <a:ea typeface="HG丸ｺﾞｼｯｸM-PRO" panose="020F0600000000000000" pitchFamily="50" charset="-128"/>
              </a:endParaRPr>
            </a:p>
          </p:txBody>
        </p:sp>
        <p:sp>
          <p:nvSpPr>
            <p:cNvPr id="52" name="正方形/長方形 51"/>
            <p:cNvSpPr/>
            <p:nvPr/>
          </p:nvSpPr>
          <p:spPr>
            <a:xfrm>
              <a:off x="254415" y="1344143"/>
              <a:ext cx="2306909" cy="351070"/>
            </a:xfrm>
            <a:prstGeom prst="rect">
              <a:avLst/>
            </a:prstGeom>
            <a:solidFill>
              <a:srgbClr val="00B050"/>
            </a:solidFill>
            <a:ln/>
          </p:spPr>
          <p:style>
            <a:lnRef idx="0">
              <a:schemeClr val="accent2"/>
            </a:lnRef>
            <a:fillRef idx="3">
              <a:schemeClr val="accent2"/>
            </a:fillRef>
            <a:effectRef idx="3">
              <a:schemeClr val="accent2"/>
            </a:effectRef>
            <a:fontRef idx="minor">
              <a:schemeClr val="lt1"/>
            </a:fontRef>
          </p:style>
          <p:txBody>
            <a:bodyPr vert="horz" rtlCol="0" anchor="ctr">
              <a:noAutofit/>
            </a:bodyPr>
            <a:lstStyle/>
            <a:p>
              <a:pPr algn="ctr"/>
              <a:r>
                <a:rPr kumimoji="1" lang="ja-JP" altLang="en-US" sz="1300" b="1" dirty="0" smtClean="0">
                  <a:solidFill>
                    <a:schemeClr val="bg1"/>
                  </a:solidFill>
                  <a:latin typeface="Meiryo UI" panose="020B0604030504040204" pitchFamily="50" charset="-128"/>
                  <a:ea typeface="Meiryo UI" panose="020B0604030504040204" pitchFamily="50" charset="-128"/>
                </a:rPr>
                <a:t>福祉・介護に対する理解の促進</a:t>
              </a:r>
              <a:endParaRPr kumimoji="1" lang="ja-JP" altLang="en-US" sz="1300" b="1" dirty="0">
                <a:solidFill>
                  <a:schemeClr val="bg1"/>
                </a:solidFill>
                <a:latin typeface="Meiryo UI" panose="020B0604030504040204" pitchFamily="50" charset="-128"/>
                <a:ea typeface="Meiryo UI" panose="020B0604030504040204" pitchFamily="50" charset="-128"/>
              </a:endParaRPr>
            </a:p>
          </p:txBody>
        </p:sp>
      </p:grpSp>
      <p:grpSp>
        <p:nvGrpSpPr>
          <p:cNvPr id="2" name="グループ化 1"/>
          <p:cNvGrpSpPr/>
          <p:nvPr/>
        </p:nvGrpSpPr>
        <p:grpSpPr>
          <a:xfrm>
            <a:off x="5734381" y="1230351"/>
            <a:ext cx="3960000" cy="1763999"/>
            <a:chOff x="5700561" y="1643571"/>
            <a:chExt cx="3960000" cy="1742367"/>
          </a:xfrm>
        </p:grpSpPr>
        <p:sp>
          <p:nvSpPr>
            <p:cNvPr id="106" name="テキスト ボックス 105"/>
            <p:cNvSpPr txBox="1"/>
            <p:nvPr/>
          </p:nvSpPr>
          <p:spPr>
            <a:xfrm>
              <a:off x="5700561" y="1643571"/>
              <a:ext cx="3960000" cy="1742367"/>
            </a:xfrm>
            <a:prstGeom prst="rect">
              <a:avLst/>
            </a:prstGeom>
            <a:gradFill>
              <a:gsLst>
                <a:gs pos="0">
                  <a:srgbClr val="FFFF00"/>
                </a:gs>
                <a:gs pos="74000">
                  <a:schemeClr val="bg1"/>
                </a:gs>
                <a:gs pos="83000">
                  <a:schemeClr val="bg1"/>
                </a:gs>
                <a:gs pos="100000">
                  <a:schemeClr val="bg1"/>
                </a:gs>
              </a:gsLst>
              <a:lin ang="5400000" scaled="1"/>
            </a:gradFill>
            <a:ln w="50800">
              <a:solidFill>
                <a:srgbClr val="DAA600"/>
              </a:solidFill>
            </a:ln>
            <a:effectLst>
              <a:outerShdw blurRad="50800" dist="38100" algn="l" rotWithShape="0">
                <a:prstClr val="black">
                  <a:alpha val="40000"/>
                </a:prstClr>
              </a:outerShdw>
            </a:effectLst>
          </p:spPr>
          <p:txBody>
            <a:bodyPr wrap="square" lIns="91420" tIns="45713" rIns="91420" bIns="45713" rtlCol="0" anchor="b" anchorCtr="0">
              <a:normAutofit fontScale="25000" lnSpcReduction="20000"/>
            </a:bodyPr>
            <a:lstStyle/>
            <a:p>
              <a:pPr>
                <a:lnSpc>
                  <a:spcPct val="120000"/>
                </a:lnSpc>
              </a:pPr>
              <a:endParaRPr lang="en-US" altLang="ja-JP" sz="1000" b="1" dirty="0">
                <a:latin typeface="HG丸ｺﾞｼｯｸM-PRO" panose="020F0600000000000000" pitchFamily="50" charset="-128"/>
                <a:ea typeface="HG丸ｺﾞｼｯｸM-PRO" panose="020F0600000000000000" pitchFamily="50" charset="-128"/>
              </a:endParaRPr>
            </a:p>
            <a:p>
              <a:pPr>
                <a:lnSpc>
                  <a:spcPct val="120000"/>
                </a:lnSpc>
              </a:pPr>
              <a:endParaRPr lang="en-US" altLang="ja-JP" sz="1000" b="1" dirty="0" smtClean="0">
                <a:latin typeface="+mn-ea"/>
              </a:endParaRPr>
            </a:p>
            <a:p>
              <a:pPr>
                <a:lnSpc>
                  <a:spcPct val="120000"/>
                </a:lnSpc>
              </a:pPr>
              <a:endParaRPr lang="en-US" altLang="ja-JP" sz="800" b="1" dirty="0" smtClean="0">
                <a:latin typeface="Meiryo UI" panose="020B0604030504040204" pitchFamily="50" charset="-128"/>
                <a:ea typeface="Meiryo UI" panose="020B0604030504040204" pitchFamily="50" charset="-128"/>
              </a:endParaRPr>
            </a:p>
            <a:p>
              <a:pPr>
                <a:lnSpc>
                  <a:spcPct val="120000"/>
                </a:lnSpc>
              </a:pPr>
              <a:endParaRPr lang="en-US" altLang="ja-JP" sz="1000" b="1" dirty="0" smtClean="0">
                <a:latin typeface="Meiryo UI" panose="020B0604030504040204" pitchFamily="50" charset="-128"/>
                <a:ea typeface="Meiryo UI" panose="020B0604030504040204" pitchFamily="50" charset="-128"/>
              </a:endParaRPr>
            </a:p>
            <a:p>
              <a:pPr>
                <a:lnSpc>
                  <a:spcPct val="120000"/>
                </a:lnSpc>
              </a:pPr>
              <a:r>
                <a:rPr lang="ja-JP" altLang="en-US" sz="3200" b="1" dirty="0" smtClean="0">
                  <a:latin typeface="Meiryo UI" panose="020B0604030504040204" pitchFamily="50" charset="-128"/>
                  <a:ea typeface="Meiryo UI" panose="020B0604030504040204" pitchFamily="50" charset="-128"/>
                </a:rPr>
                <a:t>・介護職員等研修事業</a:t>
              </a:r>
              <a:endParaRPr lang="en-US" altLang="ja-JP" sz="3200" b="1" dirty="0" smtClean="0">
                <a:latin typeface="Meiryo UI" panose="020B0604030504040204" pitchFamily="50" charset="-128"/>
                <a:ea typeface="Meiryo UI" panose="020B0604030504040204" pitchFamily="50" charset="-128"/>
              </a:endParaRPr>
            </a:p>
            <a:p>
              <a:pPr>
                <a:lnSpc>
                  <a:spcPct val="120000"/>
                </a:lnSpc>
              </a:pPr>
              <a:r>
                <a:rPr lang="ja-JP" altLang="en-US" sz="3200" dirty="0">
                  <a:latin typeface="HG丸ｺﾞｼｯｸM-PRO" panose="020F0600000000000000" pitchFamily="50" charset="-128"/>
                  <a:ea typeface="HG丸ｺﾞｼｯｸM-PRO" panose="020F0600000000000000" pitchFamily="50" charset="-128"/>
                </a:rPr>
                <a:t> </a:t>
              </a:r>
              <a:r>
                <a:rPr lang="ja-JP" altLang="en-US" sz="3200" dirty="0" smtClean="0">
                  <a:latin typeface="HG丸ｺﾞｼｯｸM-PRO" panose="020F0600000000000000" pitchFamily="50" charset="-128"/>
                  <a:ea typeface="HG丸ｺﾞｼｯｸM-PRO" panose="020F0600000000000000" pitchFamily="50" charset="-128"/>
                </a:rPr>
                <a:t>    業務遂行上必要な知識・技術等に係る各種研修を開催</a:t>
              </a:r>
              <a:endParaRPr lang="en-US" altLang="ja-JP" sz="3200" dirty="0" smtClean="0">
                <a:latin typeface="HG丸ｺﾞｼｯｸM-PRO" panose="020F0600000000000000" pitchFamily="50" charset="-128"/>
                <a:ea typeface="HG丸ｺﾞｼｯｸM-PRO" panose="020F0600000000000000" pitchFamily="50" charset="-128"/>
              </a:endParaRPr>
            </a:p>
            <a:p>
              <a:pPr>
                <a:lnSpc>
                  <a:spcPct val="120000"/>
                </a:lnSpc>
              </a:pPr>
              <a:r>
                <a:rPr lang="ja-JP" altLang="en-US" sz="3200" b="1" dirty="0" smtClean="0">
                  <a:latin typeface="Meiryo UI" panose="020B0604030504040204" pitchFamily="50" charset="-128"/>
                  <a:ea typeface="Meiryo UI" panose="020B0604030504040204" pitchFamily="50" charset="-128"/>
                </a:rPr>
                <a:t>・</a:t>
              </a:r>
              <a:r>
                <a:rPr lang="ja-JP" altLang="en-US" sz="3200" b="1" dirty="0">
                  <a:latin typeface="Meiryo UI" panose="020B0604030504040204" pitchFamily="50" charset="-128"/>
                  <a:ea typeface="Meiryo UI" panose="020B0604030504040204" pitchFamily="50" charset="-128"/>
                </a:rPr>
                <a:t>キャリアパス支援等研修事業</a:t>
              </a:r>
              <a:endParaRPr lang="en-US" altLang="ja-JP" sz="3200" b="1" dirty="0">
                <a:latin typeface="Meiryo UI" panose="020B0604030504040204" pitchFamily="50" charset="-128"/>
                <a:ea typeface="Meiryo UI" panose="020B0604030504040204" pitchFamily="50" charset="-128"/>
              </a:endParaRPr>
            </a:p>
            <a:p>
              <a:pPr>
                <a:lnSpc>
                  <a:spcPct val="120000"/>
                </a:lnSpc>
              </a:pPr>
              <a:r>
                <a:rPr lang="ja-JP" altLang="en-US" sz="3200" dirty="0">
                  <a:latin typeface="HG丸ｺﾞｼｯｸM-PRO" panose="020F0600000000000000" pitchFamily="50" charset="-128"/>
                  <a:ea typeface="HG丸ｺﾞｼｯｸM-PRO" panose="020F0600000000000000" pitchFamily="50" charset="-128"/>
                </a:rPr>
                <a:t>  </a:t>
              </a:r>
              <a:r>
                <a:rPr lang="ja-JP" altLang="en-US" sz="3200" dirty="0" smtClean="0">
                  <a:latin typeface="HG丸ｺﾞｼｯｸM-PRO" panose="020F0600000000000000" pitchFamily="50" charset="-128"/>
                  <a:ea typeface="HG丸ｺﾞｼｯｸM-PRO" panose="020F0600000000000000" pitchFamily="50" charset="-128"/>
                </a:rPr>
                <a:t>   職員のキャリア形成や資質向上研修の実施に対し補助</a:t>
              </a:r>
              <a:endParaRPr lang="en-US" altLang="ja-JP" sz="3200" dirty="0" smtClean="0">
                <a:latin typeface="HG丸ｺﾞｼｯｸM-PRO" panose="020F0600000000000000" pitchFamily="50" charset="-128"/>
                <a:ea typeface="HG丸ｺﾞｼｯｸM-PRO" panose="020F0600000000000000" pitchFamily="50" charset="-128"/>
              </a:endParaRPr>
            </a:p>
            <a:p>
              <a:pPr>
                <a:lnSpc>
                  <a:spcPct val="120000"/>
                </a:lnSpc>
              </a:pPr>
              <a:r>
                <a:rPr lang="ja-JP" altLang="en-US" sz="3200" b="1" dirty="0" smtClean="0">
                  <a:latin typeface="Meiryo UI" panose="020B0604030504040204" pitchFamily="50" charset="-128"/>
                  <a:ea typeface="Meiryo UI" panose="020B0604030504040204" pitchFamily="50" charset="-128"/>
                </a:rPr>
                <a:t>・</a:t>
              </a:r>
              <a:r>
                <a:rPr lang="ja-JP" altLang="en-US" sz="3200" b="1" dirty="0">
                  <a:latin typeface="Meiryo UI" panose="020B0604030504040204" pitchFamily="50" charset="-128"/>
                  <a:ea typeface="Meiryo UI" panose="020B0604030504040204" pitchFamily="50" charset="-128"/>
                </a:rPr>
                <a:t>外国人介護福祉士候補者受入施設学習支援事業</a:t>
              </a:r>
              <a:endParaRPr lang="en-US" altLang="ja-JP" sz="3200" b="1" dirty="0">
                <a:latin typeface="Meiryo UI" panose="020B0604030504040204" pitchFamily="50" charset="-128"/>
                <a:ea typeface="Meiryo UI" panose="020B0604030504040204" pitchFamily="50" charset="-128"/>
              </a:endParaRPr>
            </a:p>
            <a:p>
              <a:pPr>
                <a:lnSpc>
                  <a:spcPct val="120000"/>
                </a:lnSpc>
              </a:pPr>
              <a:r>
                <a:rPr lang="ja-JP" altLang="en-US" sz="3200" dirty="0">
                  <a:latin typeface="+mn-ea"/>
                </a:rPr>
                <a:t>　  </a:t>
              </a:r>
              <a:r>
                <a:rPr lang="ja-JP" altLang="en-US" sz="3200" dirty="0" smtClean="0">
                  <a:latin typeface="+mn-ea"/>
                </a:rPr>
                <a:t> </a:t>
              </a:r>
              <a:r>
                <a:rPr lang="ja-JP" altLang="en-US" sz="3200" dirty="0" smtClean="0">
                  <a:latin typeface="HG丸ｺﾞｼｯｸM-PRO" panose="020F0600000000000000" pitchFamily="50" charset="-128"/>
                  <a:ea typeface="HG丸ｺﾞｼｯｸM-PRO" panose="020F0600000000000000" pitchFamily="50" charset="-128"/>
                </a:rPr>
                <a:t>経済</a:t>
              </a:r>
              <a:r>
                <a:rPr lang="ja-JP" altLang="en-US" sz="3200" dirty="0">
                  <a:latin typeface="HG丸ｺﾞｼｯｸM-PRO" panose="020F0600000000000000" pitchFamily="50" charset="-128"/>
                  <a:ea typeface="HG丸ｺﾞｼｯｸM-PRO" panose="020F0600000000000000" pitchFamily="50" charset="-128"/>
                </a:rPr>
                <a:t>連携協定（</a:t>
              </a:r>
              <a:r>
                <a:rPr lang="en-US" altLang="ja-JP" sz="3200" dirty="0">
                  <a:latin typeface="HG丸ｺﾞｼｯｸM-PRO" panose="020F0600000000000000" pitchFamily="50" charset="-128"/>
                  <a:ea typeface="HG丸ｺﾞｼｯｸM-PRO" panose="020F0600000000000000" pitchFamily="50" charset="-128"/>
                </a:rPr>
                <a:t>EPA</a:t>
              </a:r>
              <a:r>
                <a:rPr lang="ja-JP" altLang="en-US" sz="3200" dirty="0">
                  <a:latin typeface="HG丸ｺﾞｼｯｸM-PRO" panose="020F0600000000000000" pitchFamily="50" charset="-128"/>
                  <a:ea typeface="HG丸ｺﾞｼｯｸM-PRO" panose="020F0600000000000000" pitchFamily="50" charset="-128"/>
                </a:rPr>
                <a:t>）に基づく外国人介護福祉士候補者の資格取得</a:t>
              </a:r>
              <a:r>
                <a:rPr lang="ja-JP" altLang="en-US" sz="3200" dirty="0" smtClean="0">
                  <a:latin typeface="HG丸ｺﾞｼｯｸM-PRO" panose="020F0600000000000000" pitchFamily="50" charset="-128"/>
                  <a:ea typeface="HG丸ｺﾞｼｯｸM-PRO" panose="020F0600000000000000" pitchFamily="50" charset="-128"/>
                </a:rPr>
                <a:t>に向けた学</a:t>
              </a:r>
              <a:endParaRPr lang="en-US" altLang="ja-JP" sz="3200" dirty="0" smtClean="0">
                <a:latin typeface="HG丸ｺﾞｼｯｸM-PRO" panose="020F0600000000000000" pitchFamily="50" charset="-128"/>
                <a:ea typeface="HG丸ｺﾞｼｯｸM-PRO" panose="020F0600000000000000" pitchFamily="50" charset="-128"/>
              </a:endParaRPr>
            </a:p>
            <a:p>
              <a:pPr>
                <a:lnSpc>
                  <a:spcPct val="120000"/>
                </a:lnSpc>
              </a:pPr>
              <a:r>
                <a:rPr lang="ja-JP" altLang="en-US" sz="3200" dirty="0" smtClean="0">
                  <a:latin typeface="HG丸ｺﾞｼｯｸM-PRO" panose="020F0600000000000000" pitchFamily="50" charset="-128"/>
                  <a:ea typeface="HG丸ｺﾞｼｯｸM-PRO" panose="020F0600000000000000" pitchFamily="50" charset="-128"/>
                </a:rPr>
                <a:t>　習</a:t>
              </a:r>
              <a:r>
                <a:rPr lang="ja-JP" altLang="en-US" sz="3200" dirty="0">
                  <a:latin typeface="HG丸ｺﾞｼｯｸM-PRO" panose="020F0600000000000000" pitchFamily="50" charset="-128"/>
                  <a:ea typeface="HG丸ｺﾞｼｯｸM-PRO" panose="020F0600000000000000" pitchFamily="50" charset="-128"/>
                </a:rPr>
                <a:t>を</a:t>
              </a:r>
              <a:r>
                <a:rPr lang="ja-JP" altLang="en-US" sz="3200" dirty="0" smtClean="0">
                  <a:latin typeface="HG丸ｺﾞｼｯｸM-PRO" panose="020F0600000000000000" pitchFamily="50" charset="-128"/>
                  <a:ea typeface="HG丸ｺﾞｼｯｸM-PRO" panose="020F0600000000000000" pitchFamily="50" charset="-128"/>
                </a:rPr>
                <a:t>支援</a:t>
              </a:r>
              <a:endParaRPr lang="en-US" altLang="ja-JP" sz="3200" dirty="0" smtClean="0">
                <a:latin typeface="HG丸ｺﾞｼｯｸM-PRO" panose="020F0600000000000000" pitchFamily="50" charset="-128"/>
                <a:ea typeface="HG丸ｺﾞｼｯｸM-PRO" panose="020F0600000000000000" pitchFamily="50" charset="-128"/>
              </a:endParaRPr>
            </a:p>
            <a:p>
              <a:pPr>
                <a:lnSpc>
                  <a:spcPct val="120000"/>
                </a:lnSpc>
              </a:pPr>
              <a:r>
                <a:rPr lang="ja-JP" altLang="en-US" sz="3200" b="1" dirty="0">
                  <a:latin typeface="Meiryo UI" panose="020B0604030504040204" pitchFamily="50" charset="-128"/>
                  <a:ea typeface="Meiryo UI" panose="020B0604030504040204" pitchFamily="50" charset="-128"/>
                </a:rPr>
                <a:t>・</a:t>
              </a:r>
              <a:r>
                <a:rPr lang="ja-JP" altLang="en-US" sz="3200" b="1" dirty="0" smtClean="0">
                  <a:latin typeface="Meiryo UI" panose="020B0604030504040204" pitchFamily="50" charset="-128"/>
                  <a:ea typeface="Meiryo UI" panose="020B0604030504040204" pitchFamily="50" charset="-128"/>
                </a:rPr>
                <a:t>外国人介護人材受入支援事業</a:t>
              </a:r>
              <a:endParaRPr lang="en-US" altLang="ja-JP" sz="3200" b="1" dirty="0">
                <a:latin typeface="Meiryo UI" panose="020B0604030504040204" pitchFamily="50" charset="-128"/>
                <a:ea typeface="Meiryo UI" panose="020B0604030504040204" pitchFamily="50" charset="-128"/>
              </a:endParaRPr>
            </a:p>
            <a:p>
              <a:pPr>
                <a:lnSpc>
                  <a:spcPct val="120000"/>
                </a:lnSpc>
              </a:pPr>
              <a:r>
                <a:rPr lang="ja-JP" altLang="en-US" sz="3200" dirty="0">
                  <a:latin typeface="+mn-ea"/>
                </a:rPr>
                <a:t>　</a:t>
              </a:r>
              <a:r>
                <a:rPr lang="ja-JP" altLang="en-US" sz="3200" dirty="0" smtClean="0">
                  <a:latin typeface="+mn-ea"/>
                </a:rPr>
                <a:t>　</a:t>
              </a:r>
              <a:r>
                <a:rPr lang="ja-JP" altLang="en-US" sz="3200" dirty="0" smtClean="0">
                  <a:latin typeface="HG丸ｺﾞｼｯｸM-PRO" panose="020F0600000000000000" pitchFamily="50" charset="-128"/>
                  <a:ea typeface="HG丸ｺﾞｼｯｸM-PRO" panose="020F0600000000000000" pitchFamily="50" charset="-128"/>
                </a:rPr>
                <a:t> 外国人技能実習生及び「特定技能１号」外国人を</a:t>
              </a:r>
              <a:r>
                <a:rPr lang="ja-JP" altLang="en-US" sz="3200" dirty="0">
                  <a:latin typeface="HG丸ｺﾞｼｯｸM-PRO" panose="020F0600000000000000" pitchFamily="50" charset="-128"/>
                  <a:ea typeface="HG丸ｺﾞｼｯｸM-PRO" panose="020F0600000000000000" pitchFamily="50" charset="-128"/>
                </a:rPr>
                <a:t>対象に</a:t>
              </a:r>
              <a:r>
                <a:rPr lang="ja-JP" altLang="en-US" sz="3200" dirty="0" smtClean="0">
                  <a:latin typeface="HG丸ｺﾞｼｯｸM-PRO" panose="020F0600000000000000" pitchFamily="50" charset="-128"/>
                  <a:ea typeface="HG丸ｺﾞｼｯｸM-PRO" panose="020F0600000000000000" pitchFamily="50" charset="-128"/>
                </a:rPr>
                <a:t>、介護</a:t>
              </a:r>
              <a:r>
                <a:rPr lang="ja-JP" altLang="en-US" sz="3200" dirty="0">
                  <a:latin typeface="HG丸ｺﾞｼｯｸM-PRO" panose="020F0600000000000000" pitchFamily="50" charset="-128"/>
                  <a:ea typeface="HG丸ｺﾞｼｯｸM-PRO" panose="020F0600000000000000" pitchFamily="50" charset="-128"/>
                </a:rPr>
                <a:t>分野の技術や</a:t>
              </a:r>
              <a:r>
                <a:rPr lang="ja-JP" altLang="en-US" sz="3200" dirty="0" smtClean="0">
                  <a:latin typeface="HG丸ｺﾞｼｯｸM-PRO" panose="020F0600000000000000" pitchFamily="50" charset="-128"/>
                  <a:ea typeface="HG丸ｺﾞｼｯｸM-PRO" panose="020F0600000000000000" pitchFamily="50" charset="-128"/>
                </a:rPr>
                <a:t>日</a:t>
              </a:r>
              <a:endParaRPr lang="en-US" altLang="ja-JP" sz="3200" dirty="0" smtClean="0">
                <a:latin typeface="HG丸ｺﾞｼｯｸM-PRO" panose="020F0600000000000000" pitchFamily="50" charset="-128"/>
                <a:ea typeface="HG丸ｺﾞｼｯｸM-PRO" panose="020F0600000000000000" pitchFamily="50" charset="-128"/>
              </a:endParaRPr>
            </a:p>
            <a:p>
              <a:pPr>
                <a:lnSpc>
                  <a:spcPct val="120000"/>
                </a:lnSpc>
              </a:pPr>
              <a:r>
                <a:rPr lang="ja-JP" altLang="en-US" sz="3200" dirty="0" smtClean="0">
                  <a:latin typeface="HG丸ｺﾞｼｯｸM-PRO" panose="020F0600000000000000" pitchFamily="50" charset="-128"/>
                  <a:ea typeface="HG丸ｺﾞｼｯｸM-PRO" panose="020F0600000000000000" pitchFamily="50" charset="-128"/>
                </a:rPr>
                <a:t>　本語等を習得するための研修</a:t>
              </a:r>
              <a:r>
                <a:rPr lang="ja-JP" altLang="en-US" sz="3200" dirty="0">
                  <a:latin typeface="HG丸ｺﾞｼｯｸM-PRO" panose="020F0600000000000000" pitchFamily="50" charset="-128"/>
                  <a:ea typeface="HG丸ｺﾞｼｯｸM-PRO" panose="020F0600000000000000" pitchFamily="50" charset="-128"/>
                </a:rPr>
                <a:t>を開催</a:t>
              </a:r>
              <a:r>
                <a:rPr lang="ja-JP" altLang="en-US" sz="3200" dirty="0" smtClean="0">
                  <a:latin typeface="HG丸ｺﾞｼｯｸM-PRO" panose="020F0600000000000000" pitchFamily="50" charset="-128"/>
                  <a:ea typeface="HG丸ｺﾞｼｯｸM-PRO" panose="020F0600000000000000" pitchFamily="50" charset="-128"/>
                </a:rPr>
                <a:t>。</a:t>
              </a:r>
              <a:endParaRPr lang="en-US" altLang="ja-JP" sz="3200" dirty="0" smtClean="0">
                <a:latin typeface="HG丸ｺﾞｼｯｸM-PRO" panose="020F0600000000000000" pitchFamily="50" charset="-128"/>
                <a:ea typeface="HG丸ｺﾞｼｯｸM-PRO" panose="020F0600000000000000" pitchFamily="50" charset="-128"/>
              </a:endParaRPr>
            </a:p>
            <a:p>
              <a:pPr>
                <a:lnSpc>
                  <a:spcPct val="120000"/>
                </a:lnSpc>
              </a:pPr>
              <a:r>
                <a:rPr lang="ja-JP" altLang="en-US" sz="3200" b="1" dirty="0" smtClean="0">
                  <a:latin typeface="Meiryo UI" panose="020B0604030504040204" pitchFamily="50" charset="-128"/>
                  <a:ea typeface="Meiryo UI" panose="020B0604030504040204" pitchFamily="50" charset="-128"/>
                </a:rPr>
                <a:t>・介護支援専門員資質向上事業</a:t>
              </a:r>
              <a:endParaRPr lang="en-US" altLang="ja-JP" sz="3200" b="1" dirty="0" smtClean="0">
                <a:latin typeface="Meiryo UI" panose="020B0604030504040204" pitchFamily="50" charset="-128"/>
                <a:ea typeface="Meiryo UI" panose="020B0604030504040204" pitchFamily="50" charset="-128"/>
              </a:endParaRPr>
            </a:p>
            <a:p>
              <a:pPr>
                <a:lnSpc>
                  <a:spcPct val="120000"/>
                </a:lnSpc>
              </a:pPr>
              <a:r>
                <a:rPr lang="ja-JP" altLang="en-US" sz="3200" b="1" dirty="0" smtClean="0">
                  <a:latin typeface="Meiryo UI" panose="020B0604030504040204" pitchFamily="50" charset="-128"/>
                  <a:ea typeface="Meiryo UI" panose="020B0604030504040204" pitchFamily="50" charset="-128"/>
                </a:rPr>
                <a:t>　　 </a:t>
              </a:r>
              <a:r>
                <a:rPr lang="ja-JP" altLang="en-US" sz="3200" dirty="0" smtClean="0">
                  <a:latin typeface="HG丸ｺﾞｼｯｸM-PRO" panose="020F0600000000000000" pitchFamily="50" charset="-128"/>
                  <a:ea typeface="HG丸ｺﾞｼｯｸM-PRO" panose="020F0600000000000000" pitchFamily="50" charset="-128"/>
                </a:rPr>
                <a:t>介護支援専門員に対し、知識の習得や技能の向上を図る研修等を実施</a:t>
              </a:r>
              <a:endParaRPr lang="en-US" altLang="ja-JP" sz="3200" dirty="0" smtClean="0">
                <a:latin typeface="HG丸ｺﾞｼｯｸM-PRO" panose="020F0600000000000000" pitchFamily="50" charset="-128"/>
                <a:ea typeface="HG丸ｺﾞｼｯｸM-PRO" panose="020F0600000000000000" pitchFamily="50" charset="-128"/>
              </a:endParaRPr>
            </a:p>
          </p:txBody>
        </p:sp>
        <p:sp>
          <p:nvSpPr>
            <p:cNvPr id="54" name="正方形/長方形 53"/>
            <p:cNvSpPr/>
            <p:nvPr/>
          </p:nvSpPr>
          <p:spPr>
            <a:xfrm>
              <a:off x="5700561" y="1643571"/>
              <a:ext cx="1737138" cy="206747"/>
            </a:xfrm>
            <a:prstGeom prst="rect">
              <a:avLst/>
            </a:prstGeom>
            <a:solidFill>
              <a:srgbClr val="DAA60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300" b="1" dirty="0" smtClean="0">
                  <a:solidFill>
                    <a:schemeClr val="bg1"/>
                  </a:solidFill>
                  <a:latin typeface="Meiryo UI" panose="020B0604030504040204" pitchFamily="50" charset="-128"/>
                  <a:ea typeface="Meiryo UI" panose="020B0604030504040204" pitchFamily="50" charset="-128"/>
                </a:rPr>
                <a:t>介護職員の資質向上</a:t>
              </a:r>
              <a:endParaRPr kumimoji="1" lang="ja-JP" altLang="en-US" sz="1300" b="1" dirty="0">
                <a:solidFill>
                  <a:schemeClr val="bg1"/>
                </a:solidFill>
                <a:latin typeface="Meiryo UI" panose="020B0604030504040204" pitchFamily="50" charset="-128"/>
                <a:ea typeface="Meiryo UI" panose="020B0604030504040204" pitchFamily="50" charset="-128"/>
              </a:endParaRPr>
            </a:p>
          </p:txBody>
        </p:sp>
      </p:grpSp>
      <p:pic>
        <p:nvPicPr>
          <p:cNvPr id="148" name="図 147" descr="building03_cl2.wmf"/>
          <p:cNvPicPr>
            <a:picLocks/>
          </p:cNvPicPr>
          <p:nvPr/>
        </p:nvPicPr>
        <p:blipFill>
          <a:blip r:embed="rId7" cstate="print"/>
          <a:stretch>
            <a:fillRect/>
          </a:stretch>
        </p:blipFill>
        <p:spPr>
          <a:xfrm flipH="1">
            <a:off x="8896331" y="1378910"/>
            <a:ext cx="744601" cy="604520"/>
          </a:xfrm>
          <a:prstGeom prst="rect">
            <a:avLst/>
          </a:prstGeom>
        </p:spPr>
      </p:pic>
      <p:sp>
        <p:nvSpPr>
          <p:cNvPr id="45" name="テキスト ボックス 44"/>
          <p:cNvSpPr txBox="1"/>
          <p:nvPr/>
        </p:nvSpPr>
        <p:spPr>
          <a:xfrm>
            <a:off x="176100" y="2501307"/>
            <a:ext cx="3954835" cy="3528000"/>
          </a:xfrm>
          <a:prstGeom prst="rect">
            <a:avLst/>
          </a:prstGeom>
          <a:gradFill>
            <a:gsLst>
              <a:gs pos="0">
                <a:srgbClr val="66FF66"/>
              </a:gs>
              <a:gs pos="74000">
                <a:schemeClr val="bg1">
                  <a:lumMod val="95000"/>
                </a:schemeClr>
              </a:gs>
              <a:gs pos="83000">
                <a:schemeClr val="bg1"/>
              </a:gs>
              <a:gs pos="100000">
                <a:schemeClr val="bg1">
                  <a:lumMod val="95000"/>
                </a:schemeClr>
              </a:gs>
            </a:gsLst>
            <a:lin ang="5400000" scaled="1"/>
          </a:gradFill>
          <a:ln w="50800">
            <a:solidFill>
              <a:srgbClr val="33CC33"/>
            </a:solidFill>
          </a:ln>
          <a:effectLst>
            <a:outerShdw blurRad="50800" dist="38100" algn="l" rotWithShape="0">
              <a:prstClr val="black">
                <a:alpha val="40000"/>
              </a:prstClr>
            </a:outerShdw>
          </a:effectLst>
          <a:scene3d>
            <a:camera prst="orthographicFront"/>
            <a:lightRig rig="threePt" dir="t"/>
          </a:scene3d>
          <a:sp3d prstMaterial="softEdge"/>
        </p:spPr>
        <p:txBody>
          <a:bodyPr wrap="square" lIns="91420" tIns="45713" rIns="91420" bIns="45713" rtlCol="0" anchor="b" anchorCtr="0">
            <a:noAutofit/>
          </a:bodyPr>
          <a:lstStyle/>
          <a:p>
            <a:r>
              <a:rPr lang="ja-JP" altLang="en-US" sz="800" b="1" dirty="0" smtClean="0">
                <a:latin typeface="Meiryo UI" panose="020B0604030504040204" pitchFamily="50" charset="-128"/>
                <a:ea typeface="Meiryo UI" panose="020B0604030504040204" pitchFamily="50" charset="-128"/>
              </a:rPr>
              <a:t>・職場体験事業</a:t>
            </a:r>
            <a:endParaRPr lang="en-US" altLang="ja-JP" sz="800" b="1" dirty="0" smtClean="0">
              <a:latin typeface="Meiryo UI" panose="020B0604030504040204" pitchFamily="50" charset="-128"/>
              <a:ea typeface="Meiryo UI" panose="020B0604030504040204" pitchFamily="50" charset="-128"/>
            </a:endParaRPr>
          </a:p>
          <a:p>
            <a:r>
              <a:rPr lang="ja-JP" altLang="en-US" sz="800" b="1" dirty="0" smtClean="0">
                <a:latin typeface="Meiryo UI" panose="020B0604030504040204" pitchFamily="50" charset="-128"/>
                <a:ea typeface="Meiryo UI" panose="020B0604030504040204" pitchFamily="50" charset="-128"/>
              </a:rPr>
              <a:t>　　</a:t>
            </a:r>
            <a:r>
              <a:rPr lang="ja-JP" altLang="en-US" sz="800" dirty="0" smtClean="0">
                <a:latin typeface="HG丸ｺﾞｼｯｸM-PRO" panose="020F0600000000000000" pitchFamily="50" charset="-128"/>
                <a:ea typeface="HG丸ｺﾞｼｯｸM-PRO" panose="020F0600000000000000" pitchFamily="50" charset="-128"/>
              </a:rPr>
              <a:t>福祉人材センターにおいて職場体験の機会を提供</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b="1" dirty="0" smtClean="0">
                <a:latin typeface="Meiryo UI" panose="020B0604030504040204" pitchFamily="50" charset="-128"/>
                <a:ea typeface="Meiryo UI" panose="020B0604030504040204" pitchFamily="50" charset="-128"/>
              </a:rPr>
              <a:t>・介護</a:t>
            </a:r>
            <a:r>
              <a:rPr lang="ja-JP" altLang="en-US" sz="800" b="1" dirty="0">
                <a:latin typeface="Meiryo UI" panose="020B0604030504040204" pitchFamily="50" charset="-128"/>
                <a:ea typeface="Meiryo UI" panose="020B0604030504040204" pitchFamily="50" charset="-128"/>
              </a:rPr>
              <a:t>福祉士等修学資金貸付事業</a:t>
            </a:r>
            <a:endParaRPr lang="en-US" altLang="ja-JP" sz="800" b="1" dirty="0" smtClean="0">
              <a:latin typeface="Meiryo UI" panose="020B0604030504040204" pitchFamily="50" charset="-128"/>
              <a:ea typeface="Meiryo UI" panose="020B0604030504040204" pitchFamily="50" charset="-128"/>
            </a:endParaRPr>
          </a:p>
          <a:p>
            <a:r>
              <a:rPr lang="ja-JP" altLang="en-US" sz="800" dirty="0">
                <a:solidFill>
                  <a:srgbClr val="FF0000"/>
                </a:solidFill>
                <a:latin typeface="HG丸ｺﾞｼｯｸM-PRO" panose="020F0600000000000000" pitchFamily="50" charset="-128"/>
                <a:ea typeface="HG丸ｺﾞｼｯｸM-PRO" panose="020F0600000000000000" pitchFamily="50" charset="-128"/>
              </a:rPr>
              <a:t> </a:t>
            </a:r>
            <a:r>
              <a:rPr lang="ja-JP" altLang="en-US" sz="800" dirty="0" smtClean="0">
                <a:solidFill>
                  <a:srgbClr val="FF0000"/>
                </a:solidFill>
                <a:latin typeface="HG丸ｺﾞｼｯｸM-PRO" panose="020F0600000000000000" pitchFamily="50" charset="-128"/>
                <a:ea typeface="HG丸ｺﾞｼｯｸM-PRO" panose="020F0600000000000000" pitchFamily="50" charset="-128"/>
              </a:rPr>
              <a:t>    </a:t>
            </a:r>
            <a:r>
              <a:rPr lang="ja-JP" altLang="en-US" sz="800" dirty="0" smtClean="0">
                <a:latin typeface="HG丸ｺﾞｼｯｸM-PRO" panose="020F0600000000000000" pitchFamily="50" charset="-128"/>
                <a:ea typeface="HG丸ｺﾞｼｯｸM-PRO" panose="020F0600000000000000" pitchFamily="50" charset="-128"/>
              </a:rPr>
              <a:t>介護福祉士養成施設等の学生に対する修学資金等を貸付</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b="1" dirty="0" smtClean="0">
                <a:latin typeface="Meiryo UI" panose="020B0604030504040204" pitchFamily="50" charset="-128"/>
                <a:ea typeface="Meiryo UI" panose="020B0604030504040204" pitchFamily="50" charset="-128"/>
              </a:rPr>
              <a:t>・福祉人材センター運営事業</a:t>
            </a:r>
            <a:endParaRPr lang="en-US" altLang="ja-JP" sz="800" b="1" dirty="0" smtClean="0">
              <a:latin typeface="Meiryo UI" panose="020B0604030504040204" pitchFamily="50" charset="-128"/>
              <a:ea typeface="Meiryo UI" panose="020B0604030504040204" pitchFamily="50" charset="-128"/>
            </a:endParaRPr>
          </a:p>
          <a:p>
            <a:r>
              <a:rPr lang="ja-JP" altLang="en-US" sz="800" dirty="0">
                <a:latin typeface="+mn-ea"/>
              </a:rPr>
              <a:t>　</a:t>
            </a:r>
            <a:r>
              <a:rPr lang="ja-JP" altLang="en-US" sz="800" dirty="0" smtClean="0">
                <a:latin typeface="+mn-ea"/>
              </a:rPr>
              <a:t>   </a:t>
            </a:r>
            <a:r>
              <a:rPr lang="ja-JP" altLang="en-US" sz="800" dirty="0" smtClean="0">
                <a:latin typeface="HG丸ｺﾞｼｯｸM-PRO" panose="020F0600000000000000" pitchFamily="50" charset="-128"/>
                <a:ea typeface="HG丸ｺﾞｼｯｸM-PRO" panose="020F0600000000000000" pitchFamily="50" charset="-128"/>
              </a:rPr>
              <a:t>福祉・介護分野の無料職業紹介や就職説明会を開催</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b="1" dirty="0" smtClean="0">
                <a:latin typeface="Meiryo UI" panose="020B0604030504040204" pitchFamily="50" charset="-128"/>
                <a:ea typeface="Meiryo UI" panose="020B0604030504040204" pitchFamily="50" charset="-128"/>
              </a:rPr>
              <a:t>・福祉・介護人材マッチング機能強化事業</a:t>
            </a:r>
            <a:endParaRPr lang="en-US" altLang="ja-JP" sz="800" b="1" dirty="0" smtClean="0">
              <a:latin typeface="Meiryo UI" panose="020B0604030504040204" pitchFamily="50" charset="-128"/>
              <a:ea typeface="Meiryo UI" panose="020B0604030504040204" pitchFamily="50" charset="-128"/>
            </a:endParaRPr>
          </a:p>
          <a:p>
            <a:r>
              <a:rPr lang="ja-JP" altLang="en-US" sz="800" b="1" dirty="0" smtClean="0">
                <a:latin typeface="+mn-ea"/>
              </a:rPr>
              <a:t>　   </a:t>
            </a:r>
            <a:r>
              <a:rPr lang="ja-JP" altLang="en-US" sz="800" dirty="0" smtClean="0">
                <a:latin typeface="HG丸ｺﾞｼｯｸM-PRO" panose="020F0600000000000000" pitchFamily="50" charset="-128"/>
                <a:ea typeface="HG丸ｺﾞｼｯｸM-PRO" panose="020F0600000000000000" pitchFamily="50" charset="-128"/>
              </a:rPr>
              <a:t>キャリア支援専門員による求人・求職開拓、就業支援</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b="1" dirty="0" smtClean="0">
                <a:latin typeface="Meiryo UI" panose="020B0604030504040204" pitchFamily="50" charset="-128"/>
                <a:ea typeface="Meiryo UI" panose="020B0604030504040204" pitchFamily="50" charset="-128"/>
              </a:rPr>
              <a:t>・</a:t>
            </a:r>
            <a:r>
              <a:rPr lang="en-US" altLang="ja-JP" sz="800" b="1" dirty="0" smtClean="0">
                <a:latin typeface="Meiryo UI" panose="020B0604030504040204" pitchFamily="50" charset="-128"/>
                <a:ea typeface="Meiryo UI" panose="020B0604030504040204" pitchFamily="50" charset="-128"/>
              </a:rPr>
              <a:t>[</a:t>
            </a:r>
            <a:r>
              <a:rPr lang="ja-JP" altLang="en-US" sz="800" b="1" dirty="0" smtClean="0">
                <a:latin typeface="Meiryo UI" panose="020B0604030504040204" pitchFamily="50" charset="-128"/>
                <a:ea typeface="Meiryo UI" panose="020B0604030504040204" pitchFamily="50" charset="-128"/>
              </a:rPr>
              <a:t>拡</a:t>
            </a:r>
            <a:r>
              <a:rPr lang="en-US" altLang="ja-JP" sz="800" b="1" dirty="0" smtClean="0">
                <a:latin typeface="Meiryo UI" panose="020B0604030504040204" pitchFamily="50" charset="-128"/>
                <a:ea typeface="Meiryo UI" panose="020B0604030504040204" pitchFamily="50" charset="-128"/>
              </a:rPr>
              <a:t>]</a:t>
            </a:r>
            <a:r>
              <a:rPr lang="ja-JP" altLang="en-US" sz="800" b="1" dirty="0" smtClean="0">
                <a:latin typeface="Meiryo UI" panose="020B0604030504040204" pitchFamily="50" charset="-128"/>
                <a:ea typeface="Meiryo UI" panose="020B0604030504040204" pitchFamily="50" charset="-128"/>
              </a:rPr>
              <a:t>潜在的</a:t>
            </a:r>
            <a:r>
              <a:rPr lang="ja-JP" altLang="en-US" sz="800" b="1" dirty="0">
                <a:latin typeface="Meiryo UI" panose="020B0604030504040204" pitchFamily="50" charset="-128"/>
                <a:ea typeface="Meiryo UI" panose="020B0604030504040204" pitchFamily="50" charset="-128"/>
              </a:rPr>
              <a:t>介護職員等活用推進</a:t>
            </a:r>
            <a:r>
              <a:rPr lang="ja-JP" altLang="en-US" sz="800" b="1" dirty="0" smtClean="0">
                <a:latin typeface="Meiryo UI" panose="020B0604030504040204" pitchFamily="50" charset="-128"/>
                <a:ea typeface="Meiryo UI" panose="020B0604030504040204" pitchFamily="50" charset="-128"/>
              </a:rPr>
              <a:t>事業</a:t>
            </a:r>
            <a:endParaRPr lang="en-US" altLang="ja-JP" sz="800" b="1" dirty="0">
              <a:latin typeface="Meiryo UI" panose="020B0604030504040204" pitchFamily="50" charset="-128"/>
              <a:ea typeface="Meiryo UI" panose="020B0604030504040204" pitchFamily="50" charset="-128"/>
            </a:endParaRPr>
          </a:p>
          <a:p>
            <a:r>
              <a:rPr lang="ja-JP" altLang="en-US" sz="800" b="1" dirty="0">
                <a:latin typeface="+mn-ea"/>
              </a:rPr>
              <a:t>　</a:t>
            </a:r>
            <a:r>
              <a:rPr lang="ja-JP" altLang="en-US" sz="800" b="1" dirty="0" smtClean="0">
                <a:latin typeface="+mn-ea"/>
              </a:rPr>
              <a:t>   </a:t>
            </a:r>
            <a:r>
              <a:rPr lang="ja-JP" altLang="en-US" sz="800" dirty="0" smtClean="0">
                <a:latin typeface="HG丸ｺﾞｼｯｸM-PRO" panose="020F0600000000000000" pitchFamily="50" charset="-128"/>
                <a:ea typeface="HG丸ｺﾞｼｯｸM-PRO" panose="020F0600000000000000" pitchFamily="50" charset="-128"/>
              </a:rPr>
              <a:t>人材派遣会社を介して介護事業所に潜在有資格者等を紹介予定派遣</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b="1" dirty="0" smtClean="0">
                <a:latin typeface="Meiryo UI" panose="020B0604030504040204" pitchFamily="50" charset="-128"/>
                <a:ea typeface="Meiryo UI" panose="020B0604030504040204" pitchFamily="50" charset="-128"/>
              </a:rPr>
              <a:t>・</a:t>
            </a:r>
            <a:r>
              <a:rPr lang="ja-JP" altLang="en-US" sz="800" b="1" dirty="0">
                <a:latin typeface="Meiryo UI" panose="020B0604030504040204" pitchFamily="50" charset="-128"/>
                <a:ea typeface="Meiryo UI" panose="020B0604030504040204" pitchFamily="50" charset="-128"/>
              </a:rPr>
              <a:t>離職した介護福祉士等の再就業促進事業</a:t>
            </a:r>
            <a:endParaRPr lang="en-US" altLang="ja-JP" sz="800" b="1" dirty="0">
              <a:latin typeface="Meiryo UI" panose="020B0604030504040204" pitchFamily="50" charset="-128"/>
              <a:ea typeface="Meiryo UI" panose="020B0604030504040204" pitchFamily="50" charset="-128"/>
            </a:endParaRPr>
          </a:p>
          <a:p>
            <a:r>
              <a:rPr lang="en-US" altLang="ja-JP" sz="800" b="1" dirty="0">
                <a:latin typeface="+mn-ea"/>
                <a:ea typeface="HG丸ｺﾞｼｯｸM-PRO" panose="020F0600000000000000" pitchFamily="50" charset="-128"/>
              </a:rPr>
              <a:t>     </a:t>
            </a:r>
            <a:r>
              <a:rPr lang="ja-JP" altLang="en-US" sz="800" dirty="0" smtClean="0">
                <a:latin typeface="+mn-ea"/>
                <a:ea typeface="HG丸ｺﾞｼｯｸM-PRO" panose="020F0600000000000000" pitchFamily="50" charset="-128"/>
              </a:rPr>
              <a:t>介護福祉士等が離職した際の届出制度の普及や再就業に向けた相談支援の実施</a:t>
            </a:r>
            <a:endParaRPr lang="en-US" altLang="ja-JP" sz="800" dirty="0" smtClean="0">
              <a:latin typeface="+mn-ea"/>
              <a:ea typeface="HG丸ｺﾞｼｯｸM-PRO" panose="020F0600000000000000" pitchFamily="50" charset="-128"/>
            </a:endParaRPr>
          </a:p>
          <a:p>
            <a:r>
              <a:rPr lang="ja-JP" altLang="en-US" sz="800" b="1" dirty="0" smtClean="0">
                <a:latin typeface="Meiryo UI" panose="020B0604030504040204" pitchFamily="50" charset="-128"/>
                <a:ea typeface="Meiryo UI" panose="020B0604030504040204" pitchFamily="50" charset="-128"/>
              </a:rPr>
              <a:t>・再就職準備金貸付事業</a:t>
            </a:r>
            <a:endParaRPr lang="en-US" altLang="ja-JP" sz="800" b="1" dirty="0" smtClean="0">
              <a:latin typeface="Meiryo UI" panose="020B0604030504040204" pitchFamily="50" charset="-128"/>
              <a:ea typeface="Meiryo UI" panose="020B0604030504040204" pitchFamily="50" charset="-128"/>
            </a:endParaRPr>
          </a:p>
          <a:p>
            <a:r>
              <a:rPr lang="ja-JP" altLang="en-US" sz="800" dirty="0">
                <a:latin typeface="+mn-ea"/>
              </a:rPr>
              <a:t>　</a:t>
            </a:r>
            <a:r>
              <a:rPr lang="ja-JP" altLang="en-US" sz="800" dirty="0" smtClean="0">
                <a:latin typeface="+mn-ea"/>
              </a:rPr>
              <a:t>   </a:t>
            </a:r>
            <a:r>
              <a:rPr lang="ja-JP" altLang="en-US" sz="800" dirty="0" smtClean="0">
                <a:latin typeface="HG丸ｺﾞｼｯｸM-PRO" panose="020F0600000000000000" pitchFamily="50" charset="-128"/>
                <a:ea typeface="HG丸ｺﾞｼｯｸM-PRO" panose="020F0600000000000000" pitchFamily="50" charset="-128"/>
              </a:rPr>
              <a:t>介護職員として再就職する際の準備金を貸付</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b="1" dirty="0" smtClean="0">
                <a:latin typeface="Meiryo UI" panose="020B0604030504040204" pitchFamily="50" charset="-128"/>
                <a:ea typeface="Meiryo UI" panose="020B0604030504040204" pitchFamily="50" charset="-128"/>
              </a:rPr>
              <a:t>・介護</a:t>
            </a:r>
            <a:r>
              <a:rPr lang="ja-JP" altLang="en-US" sz="800" b="1" dirty="0">
                <a:latin typeface="Meiryo UI" panose="020B0604030504040204" pitchFamily="50" charset="-128"/>
                <a:ea typeface="Meiryo UI" panose="020B0604030504040204" pitchFamily="50" charset="-128"/>
              </a:rPr>
              <a:t>未経験者に対する研修支援</a:t>
            </a:r>
            <a:r>
              <a:rPr lang="ja-JP" altLang="en-US" sz="800" b="1" dirty="0" smtClean="0">
                <a:latin typeface="Meiryo UI" panose="020B0604030504040204" pitchFamily="50" charset="-128"/>
                <a:ea typeface="Meiryo UI" panose="020B0604030504040204" pitchFamily="50" charset="-128"/>
              </a:rPr>
              <a:t>事業</a:t>
            </a:r>
            <a:endParaRPr lang="en-US" altLang="ja-JP" sz="800" b="1" dirty="0">
              <a:latin typeface="Meiryo UI" panose="020B0604030504040204" pitchFamily="50" charset="-128"/>
              <a:ea typeface="Meiryo UI" panose="020B0604030504040204" pitchFamily="50" charset="-128"/>
            </a:endParaRPr>
          </a:p>
          <a:p>
            <a:r>
              <a:rPr lang="ja-JP" altLang="en-US" sz="800" dirty="0">
                <a:latin typeface="+mn-ea"/>
              </a:rPr>
              <a:t>　</a:t>
            </a:r>
            <a:r>
              <a:rPr lang="ja-JP" altLang="en-US" sz="800" dirty="0" smtClean="0">
                <a:latin typeface="+mn-ea"/>
              </a:rPr>
              <a:t>   </a:t>
            </a:r>
            <a:r>
              <a:rPr lang="ja-JP" altLang="en-US" sz="800" dirty="0" smtClean="0">
                <a:latin typeface="HG丸ｺﾞｼｯｸM-PRO" panose="020F0600000000000000" pitchFamily="50" charset="-128"/>
                <a:ea typeface="HG丸ｺﾞｼｯｸM-PRO" panose="020F0600000000000000" pitchFamily="50" charset="-128"/>
              </a:rPr>
              <a:t>初任者研修の受講料減免分</a:t>
            </a:r>
            <a:r>
              <a:rPr lang="ja-JP" altLang="en-US" sz="800" dirty="0">
                <a:latin typeface="HG丸ｺﾞｼｯｸM-PRO" panose="020F0600000000000000" pitchFamily="50" charset="-128"/>
                <a:ea typeface="HG丸ｺﾞｼｯｸM-PRO" panose="020F0600000000000000" pitchFamily="50" charset="-128"/>
              </a:rPr>
              <a:t>を</a:t>
            </a:r>
            <a:r>
              <a:rPr lang="ja-JP" altLang="en-US" sz="800" dirty="0" smtClean="0">
                <a:latin typeface="HG丸ｺﾞｼｯｸM-PRO" panose="020F0600000000000000" pitchFamily="50" charset="-128"/>
                <a:ea typeface="HG丸ｺﾞｼｯｸM-PRO" panose="020F0600000000000000" pitchFamily="50" charset="-128"/>
              </a:rPr>
              <a:t>補助、</a:t>
            </a:r>
            <a:r>
              <a:rPr lang="ja-JP" altLang="en-US" sz="800" dirty="0" err="1" smtClean="0">
                <a:latin typeface="HG丸ｺﾞｼｯｸM-PRO" panose="020F0600000000000000" pitchFamily="50" charset="-128"/>
                <a:ea typeface="HG丸ｺﾞｼｯｸM-PRO" panose="020F0600000000000000" pitchFamily="50" charset="-128"/>
              </a:rPr>
              <a:t>障</a:t>
            </a:r>
            <a:r>
              <a:rPr lang="ja-JP" altLang="en-US" sz="800" dirty="0" err="1">
                <a:latin typeface="HG丸ｺﾞｼｯｸM-PRO" panose="020F0600000000000000" pitchFamily="50" charset="-128"/>
                <a:ea typeface="HG丸ｺﾞｼｯｸM-PRO" panose="020F0600000000000000" pitchFamily="50" charset="-128"/>
              </a:rPr>
              <a:t>がい</a:t>
            </a:r>
            <a:r>
              <a:rPr lang="ja-JP" altLang="en-US" sz="800" dirty="0">
                <a:latin typeface="HG丸ｺﾞｼｯｸM-PRO" panose="020F0600000000000000" pitchFamily="50" charset="-128"/>
                <a:ea typeface="HG丸ｺﾞｼｯｸM-PRO" panose="020F0600000000000000" pitchFamily="50" charset="-128"/>
              </a:rPr>
              <a:t>者を</a:t>
            </a:r>
            <a:r>
              <a:rPr lang="ja-JP" altLang="en-US" sz="800" dirty="0" smtClean="0">
                <a:latin typeface="HG丸ｺﾞｼｯｸM-PRO" panose="020F0600000000000000" pitchFamily="50" charset="-128"/>
                <a:ea typeface="HG丸ｺﾞｼｯｸM-PRO" panose="020F0600000000000000" pitchFamily="50" charset="-128"/>
              </a:rPr>
              <a:t>対象に初任者研修を実施し就　</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dirty="0" smtClean="0">
                <a:latin typeface="HG丸ｺﾞｼｯｸM-PRO" panose="020F0600000000000000" pitchFamily="50" charset="-128"/>
                <a:ea typeface="HG丸ｺﾞｼｯｸM-PRO" panose="020F0600000000000000" pitchFamily="50" charset="-128"/>
              </a:rPr>
              <a:t>　労・定着を支援</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b="1" dirty="0" smtClean="0">
                <a:latin typeface="Meiryo UI" panose="020B0604030504040204" pitchFamily="50" charset="-128"/>
                <a:ea typeface="Meiryo UI" panose="020B0604030504040204" pitchFamily="50" charset="-128"/>
              </a:rPr>
              <a:t>・入門的研修実施事業</a:t>
            </a:r>
            <a:endParaRPr lang="en-US" altLang="ja-JP" sz="800" b="1" dirty="0">
              <a:latin typeface="Meiryo UI" panose="020B0604030504040204" pitchFamily="50" charset="-128"/>
              <a:ea typeface="Meiryo UI" panose="020B0604030504040204" pitchFamily="50" charset="-128"/>
            </a:endParaRPr>
          </a:p>
          <a:p>
            <a:r>
              <a:rPr lang="ja-JP" altLang="en-US" sz="800" dirty="0">
                <a:latin typeface="+mn-ea"/>
              </a:rPr>
              <a:t>　   </a:t>
            </a:r>
            <a:r>
              <a:rPr lang="ja-JP" altLang="en-US" sz="800" dirty="0" smtClean="0">
                <a:latin typeface="HG丸ｺﾞｼｯｸM-PRO" panose="020F0600000000000000" pitchFamily="50" charset="-128"/>
                <a:ea typeface="HG丸ｺﾞｼｯｸM-PRO" panose="020F0600000000000000" pitchFamily="50" charset="-128"/>
              </a:rPr>
              <a:t>介護未経験者を対象とした入門的な研修の開催のほか、市町村が実施できるよ</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dirty="0" smtClean="0">
                <a:latin typeface="HG丸ｺﾞｼｯｸM-PRO" panose="020F0600000000000000" pitchFamily="50" charset="-128"/>
                <a:ea typeface="HG丸ｺﾞｼｯｸM-PRO" panose="020F0600000000000000" pitchFamily="50" charset="-128"/>
              </a:rPr>
              <a:t>　</a:t>
            </a:r>
            <a:r>
              <a:rPr lang="ja-JP" altLang="en-US" sz="800" dirty="0" err="1" smtClean="0">
                <a:latin typeface="HG丸ｺﾞｼｯｸM-PRO" panose="020F0600000000000000" pitchFamily="50" charset="-128"/>
                <a:ea typeface="HG丸ｺﾞｼｯｸM-PRO" panose="020F0600000000000000" pitchFamily="50" charset="-128"/>
              </a:rPr>
              <a:t>う</a:t>
            </a:r>
            <a:r>
              <a:rPr lang="ja-JP" altLang="en-US" sz="800" dirty="0" smtClean="0">
                <a:latin typeface="HG丸ｺﾞｼｯｸM-PRO" panose="020F0600000000000000" pitchFamily="50" charset="-128"/>
                <a:ea typeface="HG丸ｺﾞｼｯｸM-PRO" panose="020F0600000000000000" pitchFamily="50" charset="-128"/>
              </a:rPr>
              <a:t>研修</a:t>
            </a:r>
            <a:r>
              <a:rPr lang="en-US" altLang="ja-JP" sz="800" dirty="0" smtClean="0">
                <a:latin typeface="HG丸ｺﾞｼｯｸM-PRO" panose="020F0600000000000000" pitchFamily="50" charset="-128"/>
                <a:ea typeface="HG丸ｺﾞｼｯｸM-PRO" panose="020F0600000000000000" pitchFamily="50" charset="-128"/>
              </a:rPr>
              <a:t>DVD</a:t>
            </a:r>
            <a:r>
              <a:rPr lang="ja-JP" altLang="en-US" sz="800" dirty="0" smtClean="0">
                <a:latin typeface="HG丸ｺﾞｼｯｸM-PRO" panose="020F0600000000000000" pitchFamily="50" charset="-128"/>
                <a:ea typeface="HG丸ｺﾞｼｯｸM-PRO" panose="020F0600000000000000" pitchFamily="50" charset="-128"/>
              </a:rPr>
              <a:t>を貸与</a:t>
            </a:r>
            <a:endParaRPr lang="en-US" altLang="ja-JP" sz="800" dirty="0">
              <a:latin typeface="HG丸ｺﾞｼｯｸM-PRO" panose="020F0600000000000000" pitchFamily="50" charset="-128"/>
              <a:ea typeface="HG丸ｺﾞｼｯｸM-PRO" panose="020F0600000000000000" pitchFamily="50" charset="-128"/>
            </a:endParaRPr>
          </a:p>
          <a:p>
            <a:r>
              <a:rPr lang="ja-JP" altLang="en-US" sz="800" b="1" dirty="0" smtClean="0">
                <a:latin typeface="Meiryo UI" panose="020B0604030504040204" pitchFamily="50" charset="-128"/>
                <a:ea typeface="Meiryo UI" panose="020B0604030504040204" pitchFamily="50" charset="-128"/>
              </a:rPr>
              <a:t>・介護助手普及促進事業</a:t>
            </a:r>
            <a:endParaRPr lang="en-US" altLang="ja-JP" sz="800" b="1" dirty="0">
              <a:latin typeface="Meiryo UI" panose="020B0604030504040204" pitchFamily="50" charset="-128"/>
              <a:ea typeface="Meiryo UI" panose="020B0604030504040204" pitchFamily="50" charset="-128"/>
            </a:endParaRPr>
          </a:p>
          <a:p>
            <a:r>
              <a:rPr lang="ja-JP" altLang="en-US" sz="800" dirty="0">
                <a:latin typeface="+mn-ea"/>
              </a:rPr>
              <a:t>　   </a:t>
            </a:r>
            <a:r>
              <a:rPr lang="ja-JP" altLang="en-US" sz="800" dirty="0" smtClean="0">
                <a:latin typeface="HG丸ｺﾞｼｯｸM-PRO" panose="020F0600000000000000" pitchFamily="50" charset="-128"/>
                <a:ea typeface="HG丸ｺﾞｼｯｸM-PRO" panose="020F0600000000000000" pitchFamily="50" charset="-128"/>
              </a:rPr>
              <a:t>介護助手の育成に要する説明会や</a:t>
            </a:r>
            <a:r>
              <a:rPr lang="en-US" altLang="ja-JP" sz="800" dirty="0" smtClean="0">
                <a:latin typeface="HG丸ｺﾞｼｯｸM-PRO" panose="020F0600000000000000" pitchFamily="50" charset="-128"/>
                <a:ea typeface="HG丸ｺﾞｼｯｸM-PRO" panose="020F0600000000000000" pitchFamily="50" charset="-128"/>
              </a:rPr>
              <a:t>OFF-JT</a:t>
            </a:r>
            <a:r>
              <a:rPr lang="ja-JP" altLang="en-US" sz="800" dirty="0" smtClean="0">
                <a:latin typeface="HG丸ｺﾞｼｯｸM-PRO" panose="020F0600000000000000" pitchFamily="50" charset="-128"/>
                <a:ea typeface="HG丸ｺﾞｼｯｸM-PRO" panose="020F0600000000000000" pitchFamily="50" charset="-128"/>
              </a:rPr>
              <a:t> 研修の費用を支援</a:t>
            </a:r>
            <a:endParaRPr lang="en-US" altLang="ja-JP" sz="800" dirty="0">
              <a:latin typeface="HG丸ｺﾞｼｯｸM-PRO" panose="020F0600000000000000" pitchFamily="50" charset="-128"/>
              <a:ea typeface="HG丸ｺﾞｼｯｸM-PRO" panose="020F0600000000000000" pitchFamily="50" charset="-128"/>
            </a:endParaRPr>
          </a:p>
          <a:p>
            <a:r>
              <a:rPr lang="ja-JP" altLang="en-US" sz="800" b="1" dirty="0" smtClean="0">
                <a:latin typeface="Meiryo UI" panose="020B0604030504040204" pitchFamily="50" charset="-128"/>
                <a:ea typeface="Meiryo UI" panose="020B0604030504040204" pitchFamily="50" charset="-128"/>
              </a:rPr>
              <a:t>・外国人留学生生活支援事業</a:t>
            </a:r>
            <a:endParaRPr lang="en-US" altLang="ja-JP" sz="800" b="1" dirty="0">
              <a:latin typeface="Meiryo UI" panose="020B0604030504040204" pitchFamily="50" charset="-128"/>
              <a:ea typeface="Meiryo UI" panose="020B0604030504040204" pitchFamily="50" charset="-128"/>
            </a:endParaRPr>
          </a:p>
          <a:p>
            <a:r>
              <a:rPr lang="ja-JP" altLang="en-US" sz="800" dirty="0">
                <a:latin typeface="+mn-ea"/>
              </a:rPr>
              <a:t>　   </a:t>
            </a:r>
            <a:r>
              <a:rPr lang="ja-JP" altLang="en-US" sz="800" dirty="0" smtClean="0">
                <a:latin typeface="HG丸ｺﾞｼｯｸM-PRO" panose="020F0600000000000000" pitchFamily="50" charset="-128"/>
                <a:ea typeface="HG丸ｺﾞｼｯｸM-PRO" panose="020F0600000000000000" pitchFamily="50" charset="-128"/>
              </a:rPr>
              <a:t>介護</a:t>
            </a:r>
            <a:r>
              <a:rPr lang="ja-JP" altLang="en-US" sz="800" dirty="0">
                <a:latin typeface="HG丸ｺﾞｼｯｸM-PRO" panose="020F0600000000000000" pitchFamily="50" charset="-128"/>
                <a:ea typeface="HG丸ｺﾞｼｯｸM-PRO" panose="020F0600000000000000" pitchFamily="50" charset="-128"/>
              </a:rPr>
              <a:t>事業所</a:t>
            </a:r>
            <a:r>
              <a:rPr lang="ja-JP" altLang="en-US" sz="800" dirty="0" smtClean="0">
                <a:latin typeface="HG丸ｺﾞｼｯｸM-PRO" panose="020F0600000000000000" pitchFamily="50" charset="-128"/>
                <a:ea typeface="HG丸ｺﾞｼｯｸM-PRO" panose="020F0600000000000000" pitchFamily="50" charset="-128"/>
              </a:rPr>
              <a:t>が行う外国人留学生に対する学費・生活資金等の貸与の取組を支援</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b="1" dirty="0" smtClean="0">
                <a:latin typeface="Meiryo UI" panose="020B0604030504040204" pitchFamily="50" charset="-128"/>
                <a:ea typeface="Meiryo UI" panose="020B0604030504040204" pitchFamily="50" charset="-128"/>
              </a:rPr>
              <a:t>・</a:t>
            </a:r>
            <a:r>
              <a:rPr lang="en-US" altLang="ja-JP" sz="800" b="1" dirty="0" smtClean="0">
                <a:latin typeface="Meiryo UI" panose="020B0604030504040204" pitchFamily="50" charset="-128"/>
                <a:ea typeface="Meiryo UI" panose="020B0604030504040204" pitchFamily="50" charset="-128"/>
              </a:rPr>
              <a:t>[</a:t>
            </a:r>
            <a:r>
              <a:rPr lang="ja-JP" altLang="en-US" sz="800" b="1" dirty="0" smtClean="0">
                <a:latin typeface="Meiryo UI" panose="020B0604030504040204" pitchFamily="50" charset="-128"/>
                <a:ea typeface="Meiryo UI" panose="020B0604030504040204" pitchFamily="50" charset="-128"/>
              </a:rPr>
              <a:t>新</a:t>
            </a:r>
            <a:r>
              <a:rPr lang="en-US" altLang="ja-JP" sz="800" b="1" dirty="0" smtClean="0">
                <a:latin typeface="Meiryo UI" panose="020B0604030504040204" pitchFamily="50" charset="-128"/>
                <a:ea typeface="Meiryo UI" panose="020B0604030504040204" pitchFamily="50" charset="-128"/>
              </a:rPr>
              <a:t>]</a:t>
            </a:r>
            <a:r>
              <a:rPr lang="ja-JP" altLang="en-US" sz="800" b="1" dirty="0" smtClean="0">
                <a:latin typeface="Meiryo UI" panose="020B0604030504040204" pitchFamily="50" charset="-128"/>
                <a:ea typeface="Meiryo UI" panose="020B0604030504040204" pitchFamily="50" charset="-128"/>
              </a:rPr>
              <a:t>福祉系高校修学資金等貸付事業</a:t>
            </a:r>
            <a:endParaRPr lang="en-US" altLang="ja-JP" sz="800" b="1" dirty="0" smtClean="0">
              <a:latin typeface="Meiryo UI" panose="020B0604030504040204" pitchFamily="50" charset="-128"/>
              <a:ea typeface="Meiryo UI" panose="020B0604030504040204" pitchFamily="50" charset="-128"/>
            </a:endParaRPr>
          </a:p>
          <a:p>
            <a:r>
              <a:rPr lang="ja-JP" altLang="en-US" sz="800" b="1" dirty="0" smtClean="0">
                <a:latin typeface="Meiryo UI" panose="020B0604030504040204" pitchFamily="50" charset="-128"/>
                <a:ea typeface="Meiryo UI" panose="020B0604030504040204" pitchFamily="50" charset="-128"/>
              </a:rPr>
              <a:t>　</a:t>
            </a:r>
            <a:r>
              <a:rPr lang="ja-JP" altLang="en-US" sz="800" b="1" dirty="0" smtClean="0">
                <a:latin typeface="HG丸ｺﾞｼｯｸM-PRO" panose="020F0600000000000000" pitchFamily="50" charset="-128"/>
                <a:ea typeface="HG丸ｺﾞｼｯｸM-PRO" panose="020F0600000000000000" pitchFamily="50" charset="-128"/>
              </a:rPr>
              <a:t>　 </a:t>
            </a:r>
            <a:r>
              <a:rPr lang="ja-JP" altLang="en-US" sz="800" dirty="0" smtClean="0">
                <a:latin typeface="HG丸ｺﾞｼｯｸM-PRO" panose="020F0600000000000000" pitchFamily="50" charset="-128"/>
                <a:ea typeface="HG丸ｺﾞｼｯｸM-PRO" panose="020F0600000000000000" pitchFamily="50" charset="-128"/>
              </a:rPr>
              <a:t>福祉系高校の学生に対する修学資金及び就労訓練を受け、異業種から転職する　</a:t>
            </a:r>
            <a:endParaRPr lang="en-US" altLang="ja-JP" sz="800" dirty="0" smtClean="0">
              <a:latin typeface="HG丸ｺﾞｼｯｸM-PRO" panose="020F0600000000000000" pitchFamily="50" charset="-128"/>
              <a:ea typeface="HG丸ｺﾞｼｯｸM-PRO" panose="020F0600000000000000" pitchFamily="50" charset="-128"/>
            </a:endParaRPr>
          </a:p>
          <a:p>
            <a:r>
              <a:rPr lang="ja-JP" altLang="en-US" sz="800" dirty="0" smtClean="0">
                <a:latin typeface="HG丸ｺﾞｼｯｸM-PRO" panose="020F0600000000000000" pitchFamily="50" charset="-128"/>
                <a:ea typeface="HG丸ｺﾞｼｯｸM-PRO" panose="020F0600000000000000" pitchFamily="50" charset="-128"/>
              </a:rPr>
              <a:t>　者に対する準備金を貸付</a:t>
            </a:r>
            <a:r>
              <a:rPr lang="ja-JP" altLang="en-US" sz="800" b="1" dirty="0" smtClean="0">
                <a:latin typeface="HG丸ｺﾞｼｯｸM-PRO" panose="020F0600000000000000" pitchFamily="50" charset="-128"/>
                <a:ea typeface="HG丸ｺﾞｼｯｸM-PRO" panose="020F0600000000000000" pitchFamily="50" charset="-128"/>
              </a:rPr>
              <a:t>　</a:t>
            </a:r>
            <a:endParaRPr lang="en-US" altLang="ja-JP" sz="800" b="1" dirty="0">
              <a:latin typeface="HG丸ｺﾞｼｯｸM-PRO" panose="020F0600000000000000" pitchFamily="50" charset="-128"/>
              <a:ea typeface="HG丸ｺﾞｼｯｸM-PRO" panose="020F0600000000000000" pitchFamily="50" charset="-128"/>
            </a:endParaRPr>
          </a:p>
        </p:txBody>
      </p:sp>
      <p:pic>
        <p:nvPicPr>
          <p:cNvPr id="176" name="図 1"/>
          <p:cNvPicPr>
            <a:picLocks noChangeAspect="1"/>
          </p:cNvPicPr>
          <p:nvPr/>
        </p:nvPicPr>
        <p:blipFill>
          <a:blip r:embed="rId8" cstate="print">
            <a:extLst>
              <a:ext uri="{BEBA8EAE-BF5A-486C-A8C5-ECC9F3942E4B}">
                <a14:imgProps xmlns:a14="http://schemas.microsoft.com/office/drawing/2010/main">
                  <a14:imgLayer r:embed="rId9">
                    <a14:imgEffect>
                      <a14:backgroundRemoval t="0" b="100000" l="9898" r="89932">
                        <a14:foregroundMark x1="53072" y1="76179" x2="53072" y2="76179"/>
                        <a14:foregroundMark x1="53584" y1="73349" x2="53584" y2="73349"/>
                        <a14:foregroundMark x1="54096" y1="71698" x2="54096" y2="71698"/>
                        <a14:foregroundMark x1="55631" y1="71698" x2="55631" y2="71698"/>
                        <a14:foregroundMark x1="52389" y1="71698" x2="52389" y2="71698"/>
                        <a14:foregroundMark x1="52389" y1="81368" x2="52389" y2="81368"/>
                      </a14:backgroundRemoval>
                    </a14:imgEffect>
                  </a14:imgLayer>
                </a14:imgProps>
              </a:ext>
              <a:ext uri="{28A0092B-C50C-407E-A947-70E740481C1C}">
                <a14:useLocalDpi xmlns:a14="http://schemas.microsoft.com/office/drawing/2010/main" val="0"/>
              </a:ext>
            </a:extLst>
          </a:blip>
          <a:srcRect/>
          <a:stretch>
            <a:fillRect/>
          </a:stretch>
        </p:blipFill>
        <p:spPr bwMode="auto">
          <a:xfrm>
            <a:off x="8162730" y="1208046"/>
            <a:ext cx="1233668" cy="74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テキスト ボックス 46"/>
          <p:cNvSpPr txBox="1"/>
          <p:nvPr/>
        </p:nvSpPr>
        <p:spPr>
          <a:xfrm>
            <a:off x="5745547" y="3169660"/>
            <a:ext cx="3960000" cy="2304000"/>
          </a:xfrm>
          <a:prstGeom prst="rect">
            <a:avLst/>
          </a:prstGeom>
          <a:gradFill>
            <a:gsLst>
              <a:gs pos="0">
                <a:srgbClr val="99CCFF"/>
              </a:gs>
              <a:gs pos="58000">
                <a:schemeClr val="bg1"/>
              </a:gs>
              <a:gs pos="83000">
                <a:schemeClr val="bg1"/>
              </a:gs>
              <a:gs pos="100000">
                <a:schemeClr val="bg1"/>
              </a:gs>
            </a:gsLst>
            <a:lin ang="5400000" scaled="1"/>
          </a:gradFill>
          <a:ln w="50800">
            <a:solidFill>
              <a:srgbClr val="00B0F0"/>
            </a:solidFill>
          </a:ln>
          <a:effectLst>
            <a:outerShdw blurRad="50800" dist="38100" algn="l" rotWithShape="0">
              <a:prstClr val="black">
                <a:alpha val="40000"/>
              </a:prstClr>
            </a:outerShdw>
          </a:effectLst>
        </p:spPr>
        <p:txBody>
          <a:bodyPr wrap="square" lIns="91420" tIns="45713" rIns="91420" bIns="45713" rtlCol="0" anchor="b" anchorCtr="0">
            <a:spAutoFit/>
          </a:bodyPr>
          <a:lstStyle/>
          <a:p>
            <a:r>
              <a:rPr lang="ja-JP" altLang="en-US" sz="800" b="1" dirty="0" smtClean="0">
                <a:solidFill>
                  <a:prstClr val="black"/>
                </a:solidFill>
                <a:latin typeface="Meiryo UI" panose="020B0604030504040204" pitchFamily="50" charset="-128"/>
                <a:ea typeface="Meiryo UI" panose="020B0604030504040204" pitchFamily="50" charset="-128"/>
              </a:rPr>
              <a:t>・介護</a:t>
            </a:r>
            <a:r>
              <a:rPr lang="ja-JP" altLang="en-US" sz="800" b="1" dirty="0">
                <a:solidFill>
                  <a:prstClr val="black"/>
                </a:solidFill>
                <a:latin typeface="Meiryo UI" panose="020B0604030504040204" pitchFamily="50" charset="-128"/>
                <a:ea typeface="Meiryo UI" panose="020B0604030504040204" pitchFamily="50" charset="-128"/>
              </a:rPr>
              <a:t>事業所内保育所運営支援</a:t>
            </a:r>
            <a:r>
              <a:rPr lang="ja-JP" altLang="en-US" sz="800" b="1" dirty="0" smtClean="0">
                <a:solidFill>
                  <a:prstClr val="black"/>
                </a:solidFill>
                <a:latin typeface="Meiryo UI" panose="020B0604030504040204" pitchFamily="50" charset="-128"/>
                <a:ea typeface="Meiryo UI" panose="020B0604030504040204" pitchFamily="50" charset="-128"/>
              </a:rPr>
              <a:t>事業</a:t>
            </a:r>
            <a:endParaRPr lang="en-US" altLang="ja-JP" sz="800" b="1" dirty="0">
              <a:solidFill>
                <a:prstClr val="black"/>
              </a:solidFill>
              <a:latin typeface="Meiryo UI" panose="020B0604030504040204" pitchFamily="50" charset="-128"/>
              <a:ea typeface="Meiryo UI" panose="020B0604030504040204" pitchFamily="50" charset="-128"/>
            </a:endParaRPr>
          </a:p>
          <a:p>
            <a:r>
              <a:rPr lang="ja-JP" altLang="en-US" sz="800" dirty="0" smtClean="0">
                <a:solidFill>
                  <a:prstClr val="black"/>
                </a:solidFill>
                <a:latin typeface="HG丸ｺﾞｼｯｸM-PRO" panose="020F0600000000000000" pitchFamily="50" charset="-128"/>
                <a:ea typeface="HG丸ｺﾞｼｯｸM-PRO" panose="020F0600000000000000" pitchFamily="50" charset="-128"/>
              </a:rPr>
              <a:t>　  事業所内に保育所を設置した場合の運営費を</a:t>
            </a:r>
            <a:r>
              <a:rPr lang="ja-JP" altLang="en-US" sz="800" dirty="0">
                <a:solidFill>
                  <a:prstClr val="black"/>
                </a:solidFill>
                <a:latin typeface="HG丸ｺﾞｼｯｸM-PRO" panose="020F0600000000000000" pitchFamily="50" charset="-128"/>
                <a:ea typeface="HG丸ｺﾞｼｯｸM-PRO" panose="020F0600000000000000" pitchFamily="50" charset="-128"/>
              </a:rPr>
              <a:t>補助</a:t>
            </a:r>
            <a:endParaRPr lang="en-US" altLang="ja-JP" sz="8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800" b="1" dirty="0" smtClean="0">
                <a:solidFill>
                  <a:prstClr val="black"/>
                </a:solidFill>
                <a:latin typeface="Meiryo UI" panose="020B0604030504040204" pitchFamily="50" charset="-128"/>
                <a:ea typeface="Meiryo UI" panose="020B0604030504040204" pitchFamily="50" charset="-128"/>
              </a:rPr>
              <a:t>・介護</a:t>
            </a:r>
            <a:r>
              <a:rPr lang="ja-JP" altLang="en-US" sz="800" b="1" dirty="0">
                <a:solidFill>
                  <a:prstClr val="black"/>
                </a:solidFill>
                <a:latin typeface="Meiryo UI" panose="020B0604030504040204" pitchFamily="50" charset="-128"/>
                <a:ea typeface="Meiryo UI" panose="020B0604030504040204" pitchFamily="50" charset="-128"/>
              </a:rPr>
              <a:t>従事</a:t>
            </a:r>
            <a:r>
              <a:rPr lang="ja-JP" altLang="en-US" sz="800" b="1" dirty="0" smtClean="0">
                <a:solidFill>
                  <a:prstClr val="black"/>
                </a:solidFill>
                <a:latin typeface="Meiryo UI" panose="020B0604030504040204" pitchFamily="50" charset="-128"/>
                <a:ea typeface="Meiryo UI" panose="020B0604030504040204" pitchFamily="50" charset="-128"/>
              </a:rPr>
              <a:t>者定着支援事業</a:t>
            </a:r>
            <a:endParaRPr lang="en-US" altLang="ja-JP" sz="800" b="1" dirty="0" smtClean="0">
              <a:solidFill>
                <a:prstClr val="black"/>
              </a:solidFill>
              <a:latin typeface="Meiryo UI" panose="020B0604030504040204" pitchFamily="50" charset="-128"/>
              <a:ea typeface="Meiryo UI" panose="020B0604030504040204" pitchFamily="50" charset="-128"/>
            </a:endParaRPr>
          </a:p>
          <a:p>
            <a:r>
              <a:rPr lang="ja-JP" altLang="en-US" sz="800" dirty="0" smtClean="0">
                <a:solidFill>
                  <a:prstClr val="black"/>
                </a:solidFill>
                <a:latin typeface="HG丸ｺﾞｼｯｸM-PRO" panose="020F0600000000000000" pitchFamily="50" charset="-128"/>
                <a:ea typeface="HG丸ｺﾞｼｯｸM-PRO" panose="020F0600000000000000" pitchFamily="50" charset="-128"/>
              </a:rPr>
              <a:t>     労働環境改善に向けた相談支援、雇用管理改善や職員の健康対策に</a:t>
            </a:r>
            <a:endParaRPr lang="en-US" altLang="ja-JP" sz="800" dirty="0" smtClean="0">
              <a:solidFill>
                <a:prstClr val="black"/>
              </a:solidFill>
              <a:latin typeface="HG丸ｺﾞｼｯｸM-PRO" panose="020F0600000000000000" pitchFamily="50" charset="-128"/>
              <a:ea typeface="HG丸ｺﾞｼｯｸM-PRO" panose="020F0600000000000000" pitchFamily="50" charset="-128"/>
            </a:endParaRPr>
          </a:p>
          <a:p>
            <a:r>
              <a:rPr lang="en-US" altLang="ja-JP" sz="800" dirty="0">
                <a:solidFill>
                  <a:prstClr val="black"/>
                </a:solidFill>
                <a:latin typeface="HG丸ｺﾞｼｯｸM-PRO" panose="020F0600000000000000" pitchFamily="50" charset="-128"/>
                <a:ea typeface="HG丸ｺﾞｼｯｸM-PRO" panose="020F0600000000000000" pitchFamily="50" charset="-128"/>
              </a:rPr>
              <a:t> </a:t>
            </a:r>
            <a:r>
              <a:rPr lang="en-US" altLang="ja-JP" sz="800" dirty="0" smtClean="0">
                <a:solidFill>
                  <a:prstClr val="black"/>
                </a:solidFill>
                <a:latin typeface="HG丸ｺﾞｼｯｸM-PRO" panose="020F0600000000000000" pitchFamily="50" charset="-128"/>
                <a:ea typeface="HG丸ｺﾞｼｯｸM-PRO" panose="020F0600000000000000" pitchFamily="50" charset="-128"/>
              </a:rPr>
              <a:t> </a:t>
            </a:r>
            <a:r>
              <a:rPr lang="ja-JP" altLang="en-US" sz="800" dirty="0" smtClean="0">
                <a:solidFill>
                  <a:prstClr val="black"/>
                </a:solidFill>
                <a:latin typeface="HG丸ｺﾞｼｯｸM-PRO" panose="020F0600000000000000" pitchFamily="50" charset="-128"/>
                <a:ea typeface="HG丸ｺﾞｼｯｸM-PRO" panose="020F0600000000000000" pitchFamily="50" charset="-128"/>
              </a:rPr>
              <a:t>関するセミナーを開催</a:t>
            </a:r>
            <a:endParaRPr lang="en-US" altLang="ja-JP" sz="8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800" b="1" dirty="0" smtClean="0">
                <a:solidFill>
                  <a:prstClr val="black"/>
                </a:solidFill>
                <a:latin typeface="Meiryo UI" panose="020B0604030504040204" pitchFamily="50" charset="-128"/>
                <a:ea typeface="Meiryo UI" panose="020B0604030504040204" pitchFamily="50" charset="-128"/>
              </a:rPr>
              <a:t>・介護職員等研修事業（エルダー・メンター研修）</a:t>
            </a:r>
            <a:endParaRPr lang="en-US" altLang="ja-JP" sz="800" b="1" dirty="0" smtClean="0">
              <a:solidFill>
                <a:prstClr val="black"/>
              </a:solidFill>
              <a:latin typeface="Meiryo UI" panose="020B0604030504040204" pitchFamily="50" charset="-128"/>
              <a:ea typeface="Meiryo UI" panose="020B0604030504040204" pitchFamily="50" charset="-128"/>
            </a:endParaRPr>
          </a:p>
          <a:p>
            <a:r>
              <a:rPr lang="ja-JP" altLang="en-US" sz="800" b="1" dirty="0">
                <a:solidFill>
                  <a:prstClr val="black"/>
                </a:solidFill>
                <a:latin typeface="HG丸ｺﾞｼｯｸM-PRO" panose="020F0600000000000000" pitchFamily="50" charset="-128"/>
                <a:ea typeface="HG丸ｺﾞｼｯｸM-PRO" panose="020F0600000000000000" pitchFamily="50" charset="-128"/>
              </a:rPr>
              <a:t> </a:t>
            </a:r>
            <a:r>
              <a:rPr lang="ja-JP" altLang="en-US" sz="800" b="1" dirty="0" smtClean="0">
                <a:solidFill>
                  <a:prstClr val="black"/>
                </a:solidFill>
                <a:latin typeface="HG丸ｺﾞｼｯｸM-PRO" panose="020F0600000000000000" pitchFamily="50" charset="-128"/>
                <a:ea typeface="HG丸ｺﾞｼｯｸM-PRO" panose="020F0600000000000000" pitchFamily="50" charset="-128"/>
              </a:rPr>
              <a:t>    </a:t>
            </a:r>
            <a:r>
              <a:rPr lang="ja-JP" altLang="en-US" sz="800" dirty="0" smtClean="0">
                <a:solidFill>
                  <a:prstClr val="black"/>
                </a:solidFill>
                <a:latin typeface="HG丸ｺﾞｼｯｸM-PRO" panose="020F0600000000000000" pitchFamily="50" charset="-128"/>
                <a:ea typeface="HG丸ｺﾞｼｯｸM-PRO" panose="020F0600000000000000" pitchFamily="50" charset="-128"/>
              </a:rPr>
              <a:t>指導的立場や中堅職員に対し、エルダー・メンター制度の導入や</a:t>
            </a:r>
            <a:r>
              <a:rPr lang="en-US" altLang="ja-JP" sz="800" dirty="0" smtClean="0">
                <a:solidFill>
                  <a:prstClr val="black"/>
                </a:solidFill>
                <a:latin typeface="HG丸ｺﾞｼｯｸM-PRO" panose="020F0600000000000000" pitchFamily="50" charset="-128"/>
                <a:ea typeface="HG丸ｺﾞｼｯｸM-PRO" panose="020F0600000000000000" pitchFamily="50" charset="-128"/>
              </a:rPr>
              <a:t>OJT</a:t>
            </a:r>
            <a:r>
              <a:rPr lang="ja-JP" altLang="en-US" sz="800" dirty="0" smtClean="0">
                <a:solidFill>
                  <a:prstClr val="black"/>
                </a:solidFill>
                <a:latin typeface="HG丸ｺﾞｼｯｸM-PRO" panose="020F0600000000000000" pitchFamily="50" charset="-128"/>
                <a:ea typeface="HG丸ｺﾞｼｯｸM-PRO" panose="020F0600000000000000" pitchFamily="50" charset="-128"/>
              </a:rPr>
              <a:t>スキル向</a:t>
            </a:r>
            <a:endParaRPr lang="en-US" altLang="ja-JP" sz="8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800" dirty="0">
                <a:solidFill>
                  <a:prstClr val="black"/>
                </a:solidFill>
                <a:latin typeface="HG丸ｺﾞｼｯｸM-PRO" panose="020F0600000000000000" pitchFamily="50" charset="-128"/>
                <a:ea typeface="HG丸ｺﾞｼｯｸM-PRO" panose="020F0600000000000000" pitchFamily="50" charset="-128"/>
              </a:rPr>
              <a:t> </a:t>
            </a:r>
            <a:r>
              <a:rPr lang="ja-JP" altLang="en-US" sz="800" dirty="0" smtClean="0">
                <a:solidFill>
                  <a:prstClr val="black"/>
                </a:solidFill>
                <a:latin typeface="HG丸ｺﾞｼｯｸM-PRO" panose="020F0600000000000000" pitchFamily="50" charset="-128"/>
                <a:ea typeface="HG丸ｺﾞｼｯｸM-PRO" panose="020F0600000000000000" pitchFamily="50" charset="-128"/>
              </a:rPr>
              <a:t> 上研修を開催</a:t>
            </a:r>
            <a:endParaRPr lang="en-US" altLang="ja-JP" sz="800" dirty="0">
              <a:solidFill>
                <a:prstClr val="black"/>
              </a:solidFill>
              <a:latin typeface="HG丸ｺﾞｼｯｸM-PRO" panose="020F0600000000000000" pitchFamily="50" charset="-128"/>
              <a:ea typeface="HG丸ｺﾞｼｯｸM-PRO" panose="020F0600000000000000" pitchFamily="50" charset="-128"/>
            </a:endParaRPr>
          </a:p>
          <a:p>
            <a:r>
              <a:rPr lang="ja-JP" altLang="en-US" sz="800" b="1" dirty="0" smtClean="0">
                <a:solidFill>
                  <a:prstClr val="black"/>
                </a:solidFill>
                <a:latin typeface="Meiryo UI" panose="020B0604030504040204" pitchFamily="50" charset="-128"/>
                <a:ea typeface="Meiryo UI" panose="020B0604030504040204" pitchFamily="50" charset="-128"/>
              </a:rPr>
              <a:t>・キャリアパス支援等研修事業（実務者研修支援）</a:t>
            </a:r>
            <a:endParaRPr lang="en-US" altLang="ja-JP" sz="800" b="1" dirty="0" smtClean="0">
              <a:solidFill>
                <a:prstClr val="black"/>
              </a:solidFill>
              <a:latin typeface="Meiryo UI" panose="020B0604030504040204" pitchFamily="50" charset="-128"/>
              <a:ea typeface="Meiryo UI" panose="020B0604030504040204" pitchFamily="50" charset="-128"/>
            </a:endParaRPr>
          </a:p>
          <a:p>
            <a:r>
              <a:rPr lang="ja-JP" altLang="en-US" sz="800" b="1" dirty="0">
                <a:solidFill>
                  <a:prstClr val="black"/>
                </a:solidFill>
                <a:latin typeface="HG丸ｺﾞｼｯｸM-PRO" panose="020F0600000000000000" pitchFamily="50" charset="-128"/>
                <a:ea typeface="HG丸ｺﾞｼｯｸM-PRO" panose="020F0600000000000000" pitchFamily="50" charset="-128"/>
              </a:rPr>
              <a:t> </a:t>
            </a:r>
            <a:r>
              <a:rPr lang="ja-JP" altLang="en-US" sz="800" b="1" dirty="0" smtClean="0">
                <a:solidFill>
                  <a:prstClr val="black"/>
                </a:solidFill>
                <a:latin typeface="HG丸ｺﾞｼｯｸM-PRO" panose="020F0600000000000000" pitchFamily="50" charset="-128"/>
                <a:ea typeface="HG丸ｺﾞｼｯｸM-PRO" panose="020F0600000000000000" pitchFamily="50" charset="-128"/>
              </a:rPr>
              <a:t> </a:t>
            </a:r>
            <a:r>
              <a:rPr lang="ja-JP" altLang="en-US" sz="800" b="1" dirty="0">
                <a:solidFill>
                  <a:prstClr val="black"/>
                </a:solidFill>
                <a:latin typeface="HG丸ｺﾞｼｯｸM-PRO" panose="020F0600000000000000" pitchFamily="50" charset="-128"/>
                <a:ea typeface="HG丸ｺﾞｼｯｸM-PRO" panose="020F0600000000000000" pitchFamily="50" charset="-128"/>
              </a:rPr>
              <a:t>　</a:t>
            </a:r>
            <a:r>
              <a:rPr lang="ja-JP" altLang="en-US" sz="800" dirty="0" smtClean="0">
                <a:solidFill>
                  <a:prstClr val="black"/>
                </a:solidFill>
                <a:latin typeface="HG丸ｺﾞｼｯｸM-PRO" panose="020F0600000000000000" pitchFamily="50" charset="-128"/>
                <a:ea typeface="HG丸ｺﾞｼｯｸM-PRO" panose="020F0600000000000000" pitchFamily="50" charset="-128"/>
              </a:rPr>
              <a:t>実務者研修等を受講させるために代替職員を雇用した際の人件費等を補助</a:t>
            </a:r>
            <a:endParaRPr lang="en-US" altLang="ja-JP" sz="8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800" b="1" dirty="0" smtClean="0">
                <a:solidFill>
                  <a:prstClr val="black"/>
                </a:solidFill>
                <a:latin typeface="Meiryo UI" panose="020B0604030504040204" pitchFamily="50" charset="-128"/>
                <a:ea typeface="Meiryo UI" panose="020B0604030504040204" pitchFamily="50" charset="-128"/>
              </a:rPr>
              <a:t>・外国人介護人材受入研修事業</a:t>
            </a:r>
            <a:endParaRPr lang="en-US" altLang="ja-JP" sz="800" b="1" dirty="0" smtClean="0">
              <a:solidFill>
                <a:prstClr val="black"/>
              </a:solidFill>
              <a:latin typeface="Meiryo UI" panose="020B0604030504040204" pitchFamily="50" charset="-128"/>
              <a:ea typeface="Meiryo UI" panose="020B0604030504040204" pitchFamily="50" charset="-128"/>
            </a:endParaRPr>
          </a:p>
          <a:p>
            <a:r>
              <a:rPr lang="ja-JP" altLang="en-US" sz="800" dirty="0" smtClean="0">
                <a:solidFill>
                  <a:prstClr val="black"/>
                </a:solidFill>
                <a:latin typeface="HG丸ｺﾞｼｯｸM-PRO" panose="020F0600000000000000" pitchFamily="50" charset="-128"/>
                <a:ea typeface="HG丸ｺﾞｼｯｸM-PRO" panose="020F0600000000000000" pitchFamily="50" charset="-128"/>
              </a:rPr>
              <a:t>     外国人材の受入に係る制度（在留資格「介護」「特定技能１号」、技能実習制</a:t>
            </a:r>
            <a:endParaRPr lang="en-US" altLang="ja-JP" sz="8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800" dirty="0" smtClean="0">
                <a:solidFill>
                  <a:prstClr val="black"/>
                </a:solidFill>
                <a:latin typeface="HG丸ｺﾞｼｯｸM-PRO" panose="020F0600000000000000" pitchFamily="50" charset="-128"/>
                <a:ea typeface="HG丸ｺﾞｼｯｸM-PRO" panose="020F0600000000000000" pitchFamily="50" charset="-128"/>
              </a:rPr>
              <a:t>　度、</a:t>
            </a:r>
            <a:r>
              <a:rPr lang="en-US" altLang="ja-JP" sz="800" dirty="0" smtClean="0">
                <a:solidFill>
                  <a:prstClr val="black"/>
                </a:solidFill>
                <a:latin typeface="HG丸ｺﾞｼｯｸM-PRO" panose="020F0600000000000000" pitchFamily="50" charset="-128"/>
                <a:ea typeface="HG丸ｺﾞｼｯｸM-PRO" panose="020F0600000000000000" pitchFamily="50" charset="-128"/>
              </a:rPr>
              <a:t>EPA</a:t>
            </a:r>
            <a:r>
              <a:rPr lang="ja-JP" altLang="en-US" sz="800" dirty="0" smtClean="0">
                <a:solidFill>
                  <a:prstClr val="black"/>
                </a:solidFill>
                <a:latin typeface="HG丸ｺﾞｼｯｸM-PRO" panose="020F0600000000000000" pitchFamily="50" charset="-128"/>
                <a:ea typeface="HG丸ｺﾞｼｯｸM-PRO" panose="020F0600000000000000" pitchFamily="50" charset="-128"/>
              </a:rPr>
              <a:t>）等に関する研修を開催</a:t>
            </a:r>
            <a:endParaRPr lang="en-US" altLang="ja-JP" sz="8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800" b="1" dirty="0">
                <a:solidFill>
                  <a:prstClr val="black"/>
                </a:solidFill>
                <a:latin typeface="Meiryo UI" panose="020B0604030504040204" pitchFamily="50" charset="-128"/>
                <a:ea typeface="Meiryo UI" panose="020B0604030504040204" pitchFamily="50" charset="-128"/>
              </a:rPr>
              <a:t>・</a:t>
            </a:r>
            <a:r>
              <a:rPr lang="en-US" altLang="ja-JP" sz="800" b="1" dirty="0">
                <a:solidFill>
                  <a:prstClr val="black"/>
                </a:solidFill>
                <a:latin typeface="Meiryo UI" panose="020B0604030504040204" pitchFamily="50" charset="-128"/>
                <a:ea typeface="Meiryo UI" panose="020B0604030504040204" pitchFamily="50" charset="-128"/>
              </a:rPr>
              <a:t>[</a:t>
            </a:r>
            <a:r>
              <a:rPr lang="ja-JP" altLang="en-US" sz="800" b="1" dirty="0">
                <a:solidFill>
                  <a:prstClr val="black"/>
                </a:solidFill>
                <a:latin typeface="Meiryo UI" panose="020B0604030504040204" pitchFamily="50" charset="-128"/>
                <a:ea typeface="Meiryo UI" panose="020B0604030504040204" pitchFamily="50" charset="-128"/>
              </a:rPr>
              <a:t>新</a:t>
            </a:r>
            <a:r>
              <a:rPr lang="en-US" altLang="ja-JP" sz="800" b="1" dirty="0">
                <a:solidFill>
                  <a:prstClr val="black"/>
                </a:solidFill>
                <a:latin typeface="Meiryo UI" panose="020B0604030504040204" pitchFamily="50" charset="-128"/>
                <a:ea typeface="Meiryo UI" panose="020B0604030504040204" pitchFamily="50" charset="-128"/>
              </a:rPr>
              <a:t>]</a:t>
            </a:r>
            <a:r>
              <a:rPr lang="ja-JP" altLang="en-US" sz="800" b="1" dirty="0">
                <a:solidFill>
                  <a:prstClr val="black"/>
                </a:solidFill>
                <a:latin typeface="Meiryo UI" panose="020B0604030504040204" pitchFamily="50" charset="-128"/>
                <a:ea typeface="Meiryo UI" panose="020B0604030504040204" pitchFamily="50" charset="-128"/>
              </a:rPr>
              <a:t>認証評価制度構築事業</a:t>
            </a:r>
            <a:endParaRPr lang="en-US" altLang="ja-JP" sz="800" b="1" dirty="0">
              <a:solidFill>
                <a:prstClr val="black"/>
              </a:solidFill>
              <a:latin typeface="Meiryo UI" panose="020B0604030504040204" pitchFamily="50" charset="-128"/>
              <a:ea typeface="Meiryo UI" panose="020B0604030504040204" pitchFamily="50" charset="-128"/>
            </a:endParaRPr>
          </a:p>
          <a:p>
            <a:r>
              <a:rPr lang="ja-JP" altLang="en-US" sz="800" dirty="0">
                <a:solidFill>
                  <a:prstClr val="black"/>
                </a:solidFill>
                <a:latin typeface="HG丸ｺﾞｼｯｸM-PRO" panose="020F0600000000000000" pitchFamily="50" charset="-128"/>
                <a:ea typeface="HG丸ｺﾞｼｯｸM-PRO" panose="020F0600000000000000" pitchFamily="50" charset="-128"/>
              </a:rPr>
              <a:t> 　 介護業界全体のレベルアップとボトムアップに資するよう、前年度検討結果に　　　</a:t>
            </a:r>
            <a:endParaRPr lang="en-US" altLang="ja-JP" sz="800" dirty="0">
              <a:solidFill>
                <a:prstClr val="black"/>
              </a:solidFill>
              <a:latin typeface="HG丸ｺﾞｼｯｸM-PRO" panose="020F0600000000000000" pitchFamily="50" charset="-128"/>
              <a:ea typeface="HG丸ｺﾞｼｯｸM-PRO" panose="020F0600000000000000" pitchFamily="50" charset="-128"/>
            </a:endParaRPr>
          </a:p>
          <a:p>
            <a:r>
              <a:rPr lang="ja-JP" altLang="en-US" sz="800" dirty="0" smtClean="0">
                <a:solidFill>
                  <a:prstClr val="black"/>
                </a:solidFill>
                <a:latin typeface="HG丸ｺﾞｼｯｸM-PRO" panose="020F0600000000000000" pitchFamily="50" charset="-128"/>
                <a:ea typeface="HG丸ｺﾞｼｯｸM-PRO" panose="020F0600000000000000" pitchFamily="50" charset="-128"/>
              </a:rPr>
              <a:t>　基づき、モデル</a:t>
            </a:r>
            <a:r>
              <a:rPr lang="ja-JP" altLang="en-US" sz="800" dirty="0">
                <a:solidFill>
                  <a:prstClr val="black"/>
                </a:solidFill>
                <a:latin typeface="HG丸ｺﾞｼｯｸM-PRO" panose="020F0600000000000000" pitchFamily="50" charset="-128"/>
                <a:ea typeface="HG丸ｺﾞｼｯｸM-PRO" panose="020F0600000000000000" pitchFamily="50" charset="-128"/>
              </a:rPr>
              <a:t>事業を</a:t>
            </a:r>
            <a:r>
              <a:rPr lang="ja-JP" altLang="en-US" sz="800" dirty="0" smtClean="0">
                <a:solidFill>
                  <a:prstClr val="black"/>
                </a:solidFill>
                <a:latin typeface="HG丸ｺﾞｼｯｸM-PRO" panose="020F0600000000000000" pitchFamily="50" charset="-128"/>
                <a:ea typeface="HG丸ｺﾞｼｯｸM-PRO" panose="020F0600000000000000" pitchFamily="50" charset="-128"/>
              </a:rPr>
              <a:t>実施</a:t>
            </a:r>
            <a:endParaRPr lang="en-US" altLang="ja-JP" sz="8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11" name="額縁 110"/>
          <p:cNvSpPr/>
          <p:nvPr/>
        </p:nvSpPr>
        <p:spPr>
          <a:xfrm>
            <a:off x="77841" y="956320"/>
            <a:ext cx="1063511" cy="268635"/>
          </a:xfrm>
          <a:prstGeom prst="bevel">
            <a:avLst/>
          </a:prstGeom>
          <a:solidFill>
            <a:srgbClr val="FFCC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smtClean="0">
                <a:solidFill>
                  <a:schemeClr val="tx2"/>
                </a:solidFill>
                <a:latin typeface="Meiryo UI" panose="020B0604030504040204" pitchFamily="50" charset="-128"/>
                <a:ea typeface="Meiryo UI" panose="020B0604030504040204" pitchFamily="50" charset="-128"/>
              </a:rPr>
              <a:t>事業・取組</a:t>
            </a:r>
            <a:endParaRPr lang="ja-JP" altLang="en-US" sz="1200" dirty="0">
              <a:solidFill>
                <a:schemeClr val="tx2"/>
              </a:solidFill>
              <a:latin typeface="Meiryo UI" panose="020B0604030504040204" pitchFamily="50" charset="-128"/>
              <a:ea typeface="Meiryo UI" panose="020B0604030504040204" pitchFamily="50" charset="-128"/>
            </a:endParaRPr>
          </a:p>
        </p:txBody>
      </p:sp>
      <p:sp>
        <p:nvSpPr>
          <p:cNvPr id="48" name="正方形/長方形 47"/>
          <p:cNvSpPr/>
          <p:nvPr/>
        </p:nvSpPr>
        <p:spPr>
          <a:xfrm>
            <a:off x="5759118" y="3168256"/>
            <a:ext cx="2148469" cy="248228"/>
          </a:xfrm>
          <a:prstGeom prst="rect">
            <a:avLst/>
          </a:prstGeom>
          <a:solidFill>
            <a:srgbClr val="00B0F0"/>
          </a:solidFill>
          <a:ln/>
        </p:spPr>
        <p:style>
          <a:lnRef idx="0">
            <a:schemeClr val="accent2"/>
          </a:lnRef>
          <a:fillRef idx="3">
            <a:schemeClr val="accent2"/>
          </a:fillRef>
          <a:effectRef idx="3">
            <a:schemeClr val="accent2"/>
          </a:effectRef>
          <a:fontRef idx="minor">
            <a:schemeClr val="lt1"/>
          </a:fontRef>
        </p:style>
        <p:txBody>
          <a:bodyPr vert="horz" rtlCol="0" anchor="ctr"/>
          <a:lstStyle/>
          <a:p>
            <a:pPr algn="ctr"/>
            <a:r>
              <a:rPr kumimoji="1" lang="ja-JP" altLang="en-US" sz="1300" b="1" dirty="0" smtClean="0">
                <a:solidFill>
                  <a:schemeClr val="bg1"/>
                </a:solidFill>
                <a:latin typeface="Meiryo UI" panose="020B0604030504040204" pitchFamily="50" charset="-128"/>
                <a:ea typeface="Meiryo UI" panose="020B0604030504040204" pitchFamily="50" charset="-128"/>
              </a:rPr>
              <a:t>職場定着・離職防止の促進</a:t>
            </a:r>
            <a:endParaRPr kumimoji="1" lang="ja-JP" altLang="en-US" sz="1300" b="1" dirty="0">
              <a:solidFill>
                <a:schemeClr val="bg1"/>
              </a:solidFill>
              <a:latin typeface="Meiryo UI" panose="020B0604030504040204" pitchFamily="50" charset="-128"/>
              <a:ea typeface="Meiryo UI" panose="020B0604030504040204" pitchFamily="50" charset="-128"/>
            </a:endParaRPr>
          </a:p>
        </p:txBody>
      </p:sp>
      <p:sp>
        <p:nvSpPr>
          <p:cNvPr id="46" name="正方形/長方形 45"/>
          <p:cNvSpPr/>
          <p:nvPr/>
        </p:nvSpPr>
        <p:spPr>
          <a:xfrm>
            <a:off x="166973" y="2450388"/>
            <a:ext cx="2053469" cy="236318"/>
          </a:xfrm>
          <a:prstGeom prst="rect">
            <a:avLst/>
          </a:prstGeom>
          <a:solidFill>
            <a:srgbClr val="33CC33"/>
          </a:solidFill>
          <a:ln/>
        </p:spPr>
        <p:style>
          <a:lnRef idx="0">
            <a:schemeClr val="accent2"/>
          </a:lnRef>
          <a:fillRef idx="3">
            <a:schemeClr val="accent2"/>
          </a:fillRef>
          <a:effectRef idx="3">
            <a:schemeClr val="accent2"/>
          </a:effectRef>
          <a:fontRef idx="minor">
            <a:schemeClr val="lt1"/>
          </a:fontRef>
        </p:style>
        <p:txBody>
          <a:bodyPr vert="horz" rtlCol="0" anchor="ctr">
            <a:noAutofit/>
          </a:bodyPr>
          <a:lstStyle/>
          <a:p>
            <a:pPr algn="ctr"/>
            <a:r>
              <a:rPr kumimoji="1" lang="ja-JP" altLang="en-US" sz="1300" b="1" dirty="0" smtClean="0">
                <a:solidFill>
                  <a:schemeClr val="bg1"/>
                </a:solidFill>
                <a:latin typeface="Meiryo UI" panose="020B0604030504040204" pitchFamily="50" charset="-128"/>
                <a:ea typeface="Meiryo UI" panose="020B0604030504040204" pitchFamily="50" charset="-128"/>
              </a:rPr>
              <a:t>多様な人材の参入促進</a:t>
            </a:r>
            <a:endParaRPr kumimoji="1" lang="ja-JP" altLang="en-US" sz="1300" b="1" dirty="0">
              <a:solidFill>
                <a:schemeClr val="bg1"/>
              </a:solidFill>
              <a:latin typeface="Meiryo UI" panose="020B0604030504040204" pitchFamily="50" charset="-128"/>
              <a:ea typeface="Meiryo UI" panose="020B0604030504040204" pitchFamily="50" charset="-128"/>
            </a:endParaRPr>
          </a:p>
        </p:txBody>
      </p:sp>
      <p:grpSp>
        <p:nvGrpSpPr>
          <p:cNvPr id="11" name="グループ化 10"/>
          <p:cNvGrpSpPr>
            <a:grpSpLocks noChangeAspect="1"/>
          </p:cNvGrpSpPr>
          <p:nvPr/>
        </p:nvGrpSpPr>
        <p:grpSpPr>
          <a:xfrm>
            <a:off x="4250270" y="5343874"/>
            <a:ext cx="1429560" cy="1298625"/>
            <a:chOff x="4021613" y="4991344"/>
            <a:chExt cx="1367368" cy="1376563"/>
          </a:xfrm>
        </p:grpSpPr>
        <p:grpSp>
          <p:nvGrpSpPr>
            <p:cNvPr id="8" name="グループ化 7"/>
            <p:cNvGrpSpPr>
              <a:grpSpLocks noChangeAspect="1"/>
            </p:cNvGrpSpPr>
            <p:nvPr/>
          </p:nvGrpSpPr>
          <p:grpSpPr>
            <a:xfrm>
              <a:off x="4021613" y="4991344"/>
              <a:ext cx="1367368" cy="594013"/>
              <a:chOff x="4021608" y="5001773"/>
              <a:chExt cx="2160000" cy="938351"/>
            </a:xfrm>
          </p:grpSpPr>
          <p:sp>
            <p:nvSpPr>
              <p:cNvPr id="63" name="円/楕円 62"/>
              <p:cNvSpPr/>
              <p:nvPr/>
            </p:nvSpPr>
            <p:spPr>
              <a:xfrm>
                <a:off x="4021608" y="5400124"/>
                <a:ext cx="2160000" cy="540000"/>
              </a:xfrm>
              <a:prstGeom prst="ellipse">
                <a:avLst/>
              </a:prstGeom>
              <a:gradFill>
                <a:gsLst>
                  <a:gs pos="0">
                    <a:srgbClr val="FF66FF"/>
                  </a:gs>
                  <a:gs pos="35000">
                    <a:schemeClr val="accent2">
                      <a:tint val="37000"/>
                      <a:satMod val="300000"/>
                    </a:schemeClr>
                  </a:gs>
                  <a:gs pos="100000">
                    <a:schemeClr val="accent2">
                      <a:tint val="15000"/>
                      <a:satMod val="350000"/>
                    </a:schemeClr>
                  </a:gs>
                </a:gsLst>
              </a:gradFill>
              <a:ln>
                <a:solidFill>
                  <a:srgbClr val="FF66FF"/>
                </a:solidFill>
              </a:ln>
              <a:scene3d>
                <a:camera prst="orthographicFront">
                  <a:rot lat="19200000" lon="0" rev="0"/>
                </a:camera>
                <a:lightRig rig="morning" dir="t"/>
              </a:scene3d>
              <a:sp3d extrusionH="317500" prstMaterial="metal">
                <a:bevelT w="260350" h="177800"/>
                <a:bevelB w="330200" h="0"/>
              </a:sp3d>
            </p:spPr>
            <p:style>
              <a:lnRef idx="1">
                <a:schemeClr val="accent2"/>
              </a:lnRef>
              <a:fillRef idx="2">
                <a:schemeClr val="accent2"/>
              </a:fillRef>
              <a:effectRef idx="1">
                <a:schemeClr val="accent2"/>
              </a:effectRef>
              <a:fontRef idx="minor">
                <a:schemeClr val="dk1"/>
              </a:fontRef>
            </p:style>
            <p:txBody>
              <a:bodyPr lIns="91420" tIns="45713" rIns="91420" bIns="45713" rtlCol="0" anchor="ctr"/>
              <a:lstStyle/>
              <a:p>
                <a:pPr algn="ctr"/>
                <a:endParaRPr lang="ja-JP" altLang="en-US" spc="-100">
                  <a:solidFill>
                    <a:prstClr val="black"/>
                  </a:solidFill>
                </a:endParaRPr>
              </a:p>
            </p:txBody>
          </p:sp>
          <p:pic>
            <p:nvPicPr>
              <p:cNvPr id="3" name="図 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75482" y="5001773"/>
                <a:ext cx="1089901" cy="853898"/>
              </a:xfrm>
              <a:prstGeom prst="rect">
                <a:avLst/>
              </a:prstGeom>
            </p:spPr>
          </p:pic>
        </p:grpSp>
        <p:sp>
          <p:nvSpPr>
            <p:cNvPr id="69" name="正方形/長方形 68"/>
            <p:cNvSpPr/>
            <p:nvPr/>
          </p:nvSpPr>
          <p:spPr>
            <a:xfrm>
              <a:off x="4099476" y="5759756"/>
              <a:ext cx="1211643" cy="608151"/>
            </a:xfrm>
            <a:prstGeom prst="rect">
              <a:avLst/>
            </a:prstGeom>
            <a:solidFill>
              <a:schemeClr val="accent6">
                <a:lumMod val="75000"/>
              </a:schemeClr>
            </a:solidFill>
            <a:ln/>
          </p:spPr>
          <p:style>
            <a:lnRef idx="0">
              <a:schemeClr val="accent2"/>
            </a:lnRef>
            <a:fillRef idx="3">
              <a:schemeClr val="accent2"/>
            </a:fillRef>
            <a:effectRef idx="3">
              <a:schemeClr val="accent2"/>
            </a:effectRef>
            <a:fontRef idx="minor">
              <a:schemeClr val="lt1"/>
            </a:fontRef>
          </p:style>
          <p:txBody>
            <a:bodyPr vert="horz" rtlCol="0" anchor="ctr"/>
            <a:lstStyle/>
            <a:p>
              <a:r>
                <a:rPr lang="ja-JP" altLang="en-US" sz="900" dirty="0" smtClean="0">
                  <a:latin typeface="HGPｺﾞｼｯｸE" panose="020B0900000000000000" pitchFamily="50" charset="-128"/>
                  <a:ea typeface="HGPｺﾞｼｯｸE" panose="020B0900000000000000" pitchFamily="50" charset="-128"/>
                </a:rPr>
                <a:t>雇用・福祉・</a:t>
              </a:r>
              <a:endParaRPr lang="en-US" altLang="ja-JP" sz="900" dirty="0" smtClean="0">
                <a:latin typeface="HGPｺﾞｼｯｸE" panose="020B0900000000000000" pitchFamily="50" charset="-128"/>
                <a:ea typeface="HGPｺﾞｼｯｸE" panose="020B0900000000000000" pitchFamily="50" charset="-128"/>
              </a:endParaRPr>
            </a:p>
            <a:p>
              <a:r>
                <a:rPr lang="ja-JP" altLang="en-US" sz="900" dirty="0" smtClean="0">
                  <a:latin typeface="HGPｺﾞｼｯｸE" panose="020B0900000000000000" pitchFamily="50" charset="-128"/>
                  <a:ea typeface="HGPｺﾞｼｯｸE" panose="020B0900000000000000" pitchFamily="50" charset="-128"/>
                </a:rPr>
                <a:t>教育分野の行政機関、</a:t>
              </a:r>
              <a:endParaRPr lang="en-US" altLang="ja-JP" sz="900" dirty="0" smtClean="0">
                <a:latin typeface="HGPｺﾞｼｯｸE" panose="020B0900000000000000" pitchFamily="50" charset="-128"/>
                <a:ea typeface="HGPｺﾞｼｯｸE" panose="020B0900000000000000" pitchFamily="50" charset="-128"/>
              </a:endParaRPr>
            </a:p>
            <a:p>
              <a:r>
                <a:rPr lang="ja-JP" altLang="en-US" sz="900" dirty="0" smtClean="0">
                  <a:latin typeface="HGPｺﾞｼｯｸE" panose="020B0900000000000000" pitchFamily="50" charset="-128"/>
                  <a:ea typeface="HGPｺﾞｼｯｸE" panose="020B0900000000000000" pitchFamily="50" charset="-128"/>
                </a:rPr>
                <a:t>介護事業所団体、</a:t>
              </a:r>
              <a:endParaRPr lang="en-US" altLang="ja-JP" sz="900" dirty="0" smtClean="0">
                <a:latin typeface="HGPｺﾞｼｯｸE" panose="020B0900000000000000" pitchFamily="50" charset="-128"/>
                <a:ea typeface="HGPｺﾞｼｯｸE" panose="020B0900000000000000" pitchFamily="50" charset="-128"/>
              </a:endParaRPr>
            </a:p>
            <a:p>
              <a:r>
                <a:rPr lang="ja-JP" altLang="en-US" sz="900" dirty="0" smtClean="0">
                  <a:latin typeface="HGPｺﾞｼｯｸE" panose="020B0900000000000000" pitchFamily="50" charset="-128"/>
                  <a:ea typeface="HGPｺﾞｼｯｸE" panose="020B0900000000000000" pitchFamily="50" charset="-128"/>
                </a:rPr>
                <a:t>職能団体　など</a:t>
              </a:r>
              <a:endParaRPr lang="en-US" altLang="ja-JP" sz="900" dirty="0">
                <a:latin typeface="HGPｺﾞｼｯｸE" panose="020B0900000000000000" pitchFamily="50" charset="-128"/>
                <a:ea typeface="HGPｺﾞｼｯｸE" panose="020B0900000000000000" pitchFamily="50" charset="-128"/>
              </a:endParaRPr>
            </a:p>
          </p:txBody>
        </p:sp>
      </p:grpSp>
      <p:grpSp>
        <p:nvGrpSpPr>
          <p:cNvPr id="10" name="グループ化 9"/>
          <p:cNvGrpSpPr>
            <a:grpSpLocks noChangeAspect="1"/>
          </p:cNvGrpSpPr>
          <p:nvPr/>
        </p:nvGrpSpPr>
        <p:grpSpPr>
          <a:xfrm>
            <a:off x="4279925" y="3740260"/>
            <a:ext cx="1377000" cy="955349"/>
            <a:chOff x="4026599" y="3569387"/>
            <a:chExt cx="1375297" cy="1123940"/>
          </a:xfrm>
        </p:grpSpPr>
        <p:grpSp>
          <p:nvGrpSpPr>
            <p:cNvPr id="7" name="グループ化 6"/>
            <p:cNvGrpSpPr>
              <a:grpSpLocks noChangeAspect="1"/>
            </p:cNvGrpSpPr>
            <p:nvPr/>
          </p:nvGrpSpPr>
          <p:grpSpPr>
            <a:xfrm>
              <a:off x="4026599" y="3569387"/>
              <a:ext cx="1375297" cy="684000"/>
              <a:chOff x="4026598" y="3569387"/>
              <a:chExt cx="2160000" cy="1074270"/>
            </a:xfrm>
          </p:grpSpPr>
          <p:sp>
            <p:nvSpPr>
              <p:cNvPr id="62" name="円/楕円 61"/>
              <p:cNvSpPr/>
              <p:nvPr/>
            </p:nvSpPr>
            <p:spPr>
              <a:xfrm>
                <a:off x="4026598" y="4103657"/>
                <a:ext cx="2160000" cy="540000"/>
              </a:xfrm>
              <a:prstGeom prst="ellipse">
                <a:avLst/>
              </a:prstGeom>
              <a:solidFill>
                <a:srgbClr val="0070C0"/>
              </a:solidFill>
              <a:ln>
                <a:solidFill>
                  <a:srgbClr val="00B0F0"/>
                </a:solidFill>
              </a:ln>
              <a:scene3d>
                <a:camera prst="orthographicFront">
                  <a:rot lat="19200000" lon="0" rev="0"/>
                </a:camera>
                <a:lightRig rig="morning" dir="t"/>
              </a:scene3d>
              <a:sp3d extrusionH="317500" prstMaterial="metal">
                <a:bevelT w="260350" h="177800"/>
                <a:bevelB w="330200" h="0"/>
              </a:sp3d>
            </p:spPr>
            <p:style>
              <a:lnRef idx="1">
                <a:schemeClr val="accent2"/>
              </a:lnRef>
              <a:fillRef idx="2">
                <a:schemeClr val="accent2"/>
              </a:fillRef>
              <a:effectRef idx="1">
                <a:schemeClr val="accent2"/>
              </a:effectRef>
              <a:fontRef idx="minor">
                <a:schemeClr val="dk1"/>
              </a:fontRef>
            </p:style>
            <p:txBody>
              <a:bodyPr lIns="91420" tIns="45713" rIns="91420" bIns="45713" rtlCol="0" anchor="ctr"/>
              <a:lstStyle/>
              <a:p>
                <a:pPr algn="ctr"/>
                <a:endParaRPr lang="ja-JP" altLang="en-US" spc="-100">
                  <a:solidFill>
                    <a:prstClr val="black"/>
                  </a:solidFill>
                </a:endParaRPr>
              </a:p>
            </p:txBody>
          </p:sp>
          <p:pic>
            <p:nvPicPr>
              <p:cNvPr id="64" name="Picture 10" descr="MCj00791270000[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412843" y="3569387"/>
                <a:ext cx="1377530" cy="1042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 name="正方形/長方形 66"/>
            <p:cNvSpPr>
              <a:spLocks/>
            </p:cNvSpPr>
            <p:nvPr/>
          </p:nvSpPr>
          <p:spPr>
            <a:xfrm>
              <a:off x="4102774" y="4441327"/>
              <a:ext cx="1224000" cy="252000"/>
            </a:xfrm>
            <a:prstGeom prst="rect">
              <a:avLst/>
            </a:prstGeom>
            <a:solidFill>
              <a:schemeClr val="accent6">
                <a:lumMod val="75000"/>
              </a:schemeClr>
            </a:solidFill>
            <a:ln/>
          </p:spPr>
          <p:style>
            <a:lnRef idx="0">
              <a:schemeClr val="accent2"/>
            </a:lnRef>
            <a:fillRef idx="3">
              <a:schemeClr val="accent2"/>
            </a:fillRef>
            <a:effectRef idx="3">
              <a:schemeClr val="accent2"/>
            </a:effectRef>
            <a:fontRef idx="minor">
              <a:schemeClr val="lt1"/>
            </a:fontRef>
          </p:style>
          <p:txBody>
            <a:bodyPr vert="horz" rtlCol="0" anchor="ctr"/>
            <a:lstStyle/>
            <a:p>
              <a:pPr algn="ctr"/>
              <a:r>
                <a:rPr lang="ja-JP" altLang="en-US" sz="900" dirty="0">
                  <a:solidFill>
                    <a:schemeClr val="bg1"/>
                  </a:solidFill>
                  <a:latin typeface="HGPｺﾞｼｯｸE" panose="020B0900000000000000" pitchFamily="50" charset="-128"/>
                  <a:ea typeface="HGPｺﾞｼｯｸE" panose="020B0900000000000000" pitchFamily="50" charset="-128"/>
                </a:rPr>
                <a:t>介護</a:t>
              </a:r>
              <a:r>
                <a:rPr lang="ja-JP" altLang="en-US" sz="900" dirty="0" smtClean="0">
                  <a:solidFill>
                    <a:schemeClr val="bg1"/>
                  </a:solidFill>
                  <a:latin typeface="HGPｺﾞｼｯｸE" panose="020B0900000000000000" pitchFamily="50" charset="-128"/>
                  <a:ea typeface="HGPｺﾞｼｯｸE" panose="020B0900000000000000" pitchFamily="50" charset="-128"/>
                </a:rPr>
                <a:t>事業者</a:t>
              </a:r>
              <a:endParaRPr lang="en-US" altLang="ja-JP" sz="900" dirty="0">
                <a:solidFill>
                  <a:schemeClr val="bg1"/>
                </a:solidFill>
                <a:latin typeface="HGPｺﾞｼｯｸE" panose="020B0900000000000000" pitchFamily="50" charset="-128"/>
                <a:ea typeface="HGPｺﾞｼｯｸE" panose="020B0900000000000000" pitchFamily="50" charset="-128"/>
              </a:endParaRPr>
            </a:p>
          </p:txBody>
        </p:sp>
      </p:grpSp>
      <p:pic>
        <p:nvPicPr>
          <p:cNvPr id="151" name="Picture 5" descr="j0343347"/>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9005153" y="3214366"/>
            <a:ext cx="700394" cy="701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7" name="図 146" descr="person_0290.wmf"/>
          <p:cNvPicPr>
            <a:picLocks noChangeAspect="1"/>
          </p:cNvPicPr>
          <p:nvPr/>
        </p:nvPicPr>
        <p:blipFill>
          <a:blip r:embed="rId13" cstate="print"/>
          <a:stretch>
            <a:fillRect/>
          </a:stretch>
        </p:blipFill>
        <p:spPr>
          <a:xfrm flipH="1">
            <a:off x="8650072" y="3091156"/>
            <a:ext cx="339114" cy="706648"/>
          </a:xfrm>
          <a:prstGeom prst="rect">
            <a:avLst/>
          </a:prstGeom>
        </p:spPr>
      </p:pic>
      <p:pic>
        <p:nvPicPr>
          <p:cNvPr id="58" name="図 57" descr="build32.wmf"/>
          <p:cNvPicPr>
            <a:picLocks noChangeAspect="1"/>
          </p:cNvPicPr>
          <p:nvPr/>
        </p:nvPicPr>
        <p:blipFill>
          <a:blip r:embed="rId14" cstate="print"/>
          <a:stretch>
            <a:fillRect/>
          </a:stretch>
        </p:blipFill>
        <p:spPr>
          <a:xfrm>
            <a:off x="2884030" y="2864415"/>
            <a:ext cx="936104" cy="604665"/>
          </a:xfrm>
          <a:prstGeom prst="rect">
            <a:avLst/>
          </a:prstGeom>
        </p:spPr>
      </p:pic>
      <p:pic>
        <p:nvPicPr>
          <p:cNvPr id="59" name="Picture 7" descr="C:\Users\ユリシーズ\AppData\Local\Microsoft\Windows\Temporary Internet Files\Content.IE5\HEOJ1P0M\gi01a201308131300[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606838" y="2901126"/>
            <a:ext cx="476783" cy="730181"/>
          </a:xfrm>
          <a:prstGeom prst="rect">
            <a:avLst/>
          </a:prstGeom>
          <a:noFill/>
          <a:extLst>
            <a:ext uri="{909E8E84-426E-40DD-AFC4-6F175D3DCCD1}">
              <a14:hiddenFill xmlns:a14="http://schemas.microsoft.com/office/drawing/2010/main">
                <a:solidFill>
                  <a:srgbClr val="FFFFFF"/>
                </a:solidFill>
              </a14:hiddenFill>
            </a:ext>
          </a:extLst>
        </p:spPr>
      </p:pic>
      <p:pic>
        <p:nvPicPr>
          <p:cNvPr id="49" name="図 48" descr="build32.wmf"/>
          <p:cNvPicPr>
            <a:picLocks noChangeAspect="1"/>
          </p:cNvPicPr>
          <p:nvPr/>
        </p:nvPicPr>
        <p:blipFill>
          <a:blip r:embed="rId14" cstate="print"/>
          <a:stretch>
            <a:fillRect/>
          </a:stretch>
        </p:blipFill>
        <p:spPr>
          <a:xfrm>
            <a:off x="2833988" y="2839867"/>
            <a:ext cx="936104" cy="604665"/>
          </a:xfrm>
          <a:prstGeom prst="rect">
            <a:avLst/>
          </a:prstGeom>
        </p:spPr>
      </p:pic>
      <p:sp>
        <p:nvSpPr>
          <p:cNvPr id="13" name="正方形/長方形 12"/>
          <p:cNvSpPr/>
          <p:nvPr/>
        </p:nvSpPr>
        <p:spPr>
          <a:xfrm>
            <a:off x="8650072" y="104398"/>
            <a:ext cx="984122" cy="30889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ＭＳ Ｐ明朝" panose="02020600040205080304" pitchFamily="18" charset="-128"/>
                <a:ea typeface="ＭＳ Ｐ明朝" panose="02020600040205080304" pitchFamily="18" charset="-128"/>
              </a:rPr>
              <a:t>資料</a:t>
            </a:r>
            <a:r>
              <a:rPr kumimoji="1" lang="en-US" altLang="ja-JP" sz="1400" dirty="0" smtClean="0">
                <a:solidFill>
                  <a:schemeClr val="tx1"/>
                </a:solidFill>
                <a:latin typeface="ＭＳ Ｐ明朝" panose="02020600040205080304" pitchFamily="18" charset="-128"/>
                <a:ea typeface="ＭＳ Ｐ明朝" panose="02020600040205080304" pitchFamily="18" charset="-128"/>
              </a:rPr>
              <a:t>6</a:t>
            </a:r>
            <a:endParaRPr kumimoji="1" lang="ja-JP" altLang="en-US" sz="1400" dirty="0" smtClean="0">
              <a:solidFill>
                <a:schemeClr val="tx1"/>
              </a:solidFill>
              <a:latin typeface="ＭＳ Ｐ明朝" panose="02020600040205080304" pitchFamily="18" charset="-128"/>
              <a:ea typeface="ＭＳ Ｐ明朝" panose="02020600040205080304" pitchFamily="18" charset="-128"/>
            </a:endParaRPr>
          </a:p>
        </p:txBody>
      </p:sp>
    </p:spTree>
    <p:extLst>
      <p:ext uri="{BB962C8B-B14F-4D97-AF65-F5344CB8AC3E}">
        <p14:creationId xmlns:p14="http://schemas.microsoft.com/office/powerpoint/2010/main" val="338155110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lumMod val="40000"/>
            <a:lumOff val="60000"/>
          </a:schemeClr>
        </a:solidFill>
        <a:ln w="9525">
          <a:solidFill>
            <a:srgbClr val="00B050"/>
          </a:solidFill>
        </a:ln>
      </a:spPr>
      <a:bodyPr rtlCol="0" anchor="ctr"/>
      <a:lstStyle>
        <a:defPPr algn="ctr">
          <a:defRPr sz="3200" b="1" dirty="0" smtClean="0">
            <a:solidFill>
              <a:schemeClr val="tx1"/>
            </a:solidFill>
            <a:latin typeface="ＭＳ Ｐ明朝" panose="02020600040205080304" pitchFamily="18" charset="-128"/>
            <a:ea typeface="ＭＳ Ｐ明朝" panose="02020600040205080304" pitchFamily="18" charset="-128"/>
          </a:defRPr>
        </a:defPPr>
      </a:lstStyle>
      <a:style>
        <a:lnRef idx="2">
          <a:schemeClr val="accent1">
            <a:shade val="50000"/>
          </a:schemeClr>
        </a:lnRef>
        <a:fillRef idx="1">
          <a:schemeClr val="accent1"/>
        </a:fillRef>
        <a:effectRef idx="0">
          <a:schemeClr val="accent1"/>
        </a:effectRef>
        <a:fontRef idx="minor">
          <a:schemeClr val="lt1"/>
        </a:fontRef>
      </a:style>
    </a:spDef>
    <a:txDef>
      <a:spPr>
        <a:gradFill>
          <a:gsLst>
            <a:gs pos="0">
              <a:srgbClr val="99CCFF"/>
            </a:gs>
            <a:gs pos="58000">
              <a:schemeClr val="bg1"/>
            </a:gs>
            <a:gs pos="83000">
              <a:schemeClr val="bg1"/>
            </a:gs>
            <a:gs pos="100000">
              <a:schemeClr val="bg1"/>
            </a:gs>
          </a:gsLst>
          <a:lin ang="5400000" scaled="1"/>
        </a:gradFill>
        <a:ln w="50800">
          <a:solidFill>
            <a:srgbClr val="00B0F0"/>
          </a:solidFill>
        </a:ln>
        <a:effectLst>
          <a:outerShdw blurRad="50800" dist="38100" algn="l" rotWithShape="0">
            <a:prstClr val="black">
              <a:alpha val="40000"/>
            </a:prstClr>
          </a:outerShdw>
        </a:effectLst>
      </a:spPr>
      <a:bodyPr wrap="square" lIns="91420" tIns="45713" rIns="91420" bIns="45713" rtlCol="0" anchor="b" anchorCtr="0">
        <a:spAutoFit/>
      </a:bodyPr>
      <a:lstStyle>
        <a:defPPr>
          <a:defRPr sz="800" b="1" dirty="0" smtClean="0">
            <a:solidFill>
              <a:prstClr val="black"/>
            </a:solidFill>
            <a:latin typeface="Meiryo UI" panose="020B0604030504040204" pitchFamily="50" charset="-128"/>
            <a:ea typeface="Meiryo UI" panose="020B0604030504040204" pitchFamily="50" charset="-128"/>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10509</TotalTime>
  <Words>184</Words>
  <Application>Microsoft Office PowerPoint</Application>
  <PresentationFormat>A4 210 x 297 mm</PresentationFormat>
  <Paragraphs>98</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HGPｺﾞｼｯｸE</vt:lpstr>
      <vt:lpstr>HG丸ｺﾞｼｯｸM-PRO</vt:lpstr>
      <vt:lpstr>Meiryo UI</vt:lpstr>
      <vt:lpstr>ＭＳ Ｐゴシック</vt:lpstr>
      <vt:lpstr>ＭＳ Ｐ明朝</vt:lpstr>
      <vt:lpstr>Arial</vt:lpstr>
      <vt:lpstr>Calibri</vt:lpstr>
      <vt:lpstr>2_blank</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パパ</dc:creator>
  <cp:lastModifiedBy>渡邉＿弓子（福祉人材Ｇ）</cp:lastModifiedBy>
  <cp:revision>1049</cp:revision>
  <cp:lastPrinted>2022-01-20T00:22:34Z</cp:lastPrinted>
  <dcterms:created xsi:type="dcterms:W3CDTF">2013-10-13T14:34:05Z</dcterms:created>
  <dcterms:modified xsi:type="dcterms:W3CDTF">2022-01-21T05:30:15Z</dcterms:modified>
</cp:coreProperties>
</file>