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2" r:id="rId5"/>
    <p:sldId id="263" r:id="rId6"/>
    <p:sldId id="264" r:id="rId7"/>
    <p:sldId id="261" r:id="rId8"/>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225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犬伏 善則" initials="犬伏" lastIdx="6" clrIdx="0">
    <p:extLst>
      <p:ext uri="{19B8F6BF-5375-455C-9EA6-DF929625EA0E}">
        <p15:presenceInfo xmlns:p15="http://schemas.microsoft.com/office/powerpoint/2012/main" userId="1bde17049b8c7d7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showGuides="1">
      <p:cViewPr varScale="1">
        <p:scale>
          <a:sx n="76" d="100"/>
          <a:sy n="76" d="100"/>
        </p:scale>
        <p:origin x="534" y="54"/>
      </p:cViewPr>
      <p:guideLst>
        <p:guide orient="horz" pos="2160"/>
        <p:guide pos="3840"/>
        <p:guide orient="horz" pos="225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9F36F670-3C39-40CB-9CEB-5C7869D8703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 xmlns:a16="http://schemas.microsoft.com/office/drawing/2014/main" id="{E1CC63CF-D05A-456A-8E15-C5B46DA4F6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 xmlns:a16="http://schemas.microsoft.com/office/drawing/2014/main" id="{DA9F344D-41CB-49B9-8195-1CEA83582F3D}"/>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5" name="フッター プレースホルダー 4">
            <a:extLst>
              <a:ext uri="{FF2B5EF4-FFF2-40B4-BE49-F238E27FC236}">
                <a16:creationId xmlns="" xmlns:a16="http://schemas.microsoft.com/office/drawing/2014/main" id="{C67ECFA8-4BD3-4D0F-BFC7-B520C3806D2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AB290FA1-4910-4BFD-9C1C-CA70CF6817ED}"/>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3192771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9ADAAC32-B938-4B04-B20B-3B90C5A2C19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56C3BFD8-56E8-4714-B354-243840D6C9E0}"/>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1FAE4794-A83E-4BD8-8437-0542A6A235D4}"/>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5" name="フッター プレースホルダー 4">
            <a:extLst>
              <a:ext uri="{FF2B5EF4-FFF2-40B4-BE49-F238E27FC236}">
                <a16:creationId xmlns="" xmlns:a16="http://schemas.microsoft.com/office/drawing/2014/main" id="{0A11B5C0-A3C5-444D-9CB5-82AF2558494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4F56D475-6628-41F9-940E-EF9725231B90}"/>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3701623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 xmlns:a16="http://schemas.microsoft.com/office/drawing/2014/main" id="{B44097AA-DA1D-4588-800C-A8F3626B33C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4061B3D1-7B2D-487E-8DF8-7C153417B49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D12D6720-B2BC-4798-B8D8-67A8B125EB9A}"/>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5" name="フッター プレースホルダー 4">
            <a:extLst>
              <a:ext uri="{FF2B5EF4-FFF2-40B4-BE49-F238E27FC236}">
                <a16:creationId xmlns="" xmlns:a16="http://schemas.microsoft.com/office/drawing/2014/main" id="{45C6942F-A75A-4266-AE5E-2E8C62C871E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0F7D720C-7CD0-470F-A5BB-813857254074}"/>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1311513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2F6C77F-9AD2-46C2-8076-122728105D0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1714719B-FD1D-4DC2-A675-39EA87193F0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2E63C303-685D-4615-BD57-CC7C610409C3}"/>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5" name="フッター プレースホルダー 4">
            <a:extLst>
              <a:ext uri="{FF2B5EF4-FFF2-40B4-BE49-F238E27FC236}">
                <a16:creationId xmlns="" xmlns:a16="http://schemas.microsoft.com/office/drawing/2014/main" id="{5E4008BF-FCB9-4E50-BF08-0E2E0001712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6644B3F5-FF13-4999-B765-53654DD03F61}"/>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2789572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F2113293-5DEF-4DE7-ABE5-91A9A79342B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9A12E559-478A-426E-AB4A-7319F94760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 xmlns:a16="http://schemas.microsoft.com/office/drawing/2014/main" id="{B8E44A7C-8E16-4E0A-AC4B-3136E6FC01DA}"/>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5" name="フッター プレースホルダー 4">
            <a:extLst>
              <a:ext uri="{FF2B5EF4-FFF2-40B4-BE49-F238E27FC236}">
                <a16:creationId xmlns="" xmlns:a16="http://schemas.microsoft.com/office/drawing/2014/main" id="{1B1BB251-45D7-447B-AB80-7B64DE7DC34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52890710-7574-4104-B3DB-C933CD248C5C}"/>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836448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EA3AE113-19A3-47CA-8027-F4D958C3526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48A2D6EE-6641-4D89-97B1-428146BC6FE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 xmlns:a16="http://schemas.microsoft.com/office/drawing/2014/main" id="{977E157E-D920-48C5-A9ED-16B2B350FA1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 xmlns:a16="http://schemas.microsoft.com/office/drawing/2014/main" id="{309DB4A5-533C-4C6F-ACA9-5AC147C4AB94}"/>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6" name="フッター プレースホルダー 5">
            <a:extLst>
              <a:ext uri="{FF2B5EF4-FFF2-40B4-BE49-F238E27FC236}">
                <a16:creationId xmlns="" xmlns:a16="http://schemas.microsoft.com/office/drawing/2014/main" id="{0405E4F2-B590-4C24-BE32-572DD2FD58A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2BECC5EB-4005-40F1-93F5-18C731CFD28B}"/>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485151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DFD742E-5114-4ACF-B28E-8163B0FAC39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C6A16E2A-18E2-4807-8A0D-28A4793451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 xmlns:a16="http://schemas.microsoft.com/office/drawing/2014/main" id="{AB915775-F055-4FDF-B180-CA27511FA0F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 xmlns:a16="http://schemas.microsoft.com/office/drawing/2014/main" id="{08A2E129-31E8-4A67-B058-E84971166F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 xmlns:a16="http://schemas.microsoft.com/office/drawing/2014/main" id="{97178862-4046-4118-9DB2-F39BC46F74D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 xmlns:a16="http://schemas.microsoft.com/office/drawing/2014/main" id="{9B1927B3-540A-4237-A78D-CE7BF932112C}"/>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8" name="フッター プレースホルダー 7">
            <a:extLst>
              <a:ext uri="{FF2B5EF4-FFF2-40B4-BE49-F238E27FC236}">
                <a16:creationId xmlns="" xmlns:a16="http://schemas.microsoft.com/office/drawing/2014/main" id="{94FF179A-A8D3-43F4-A4B6-D6FFC4BFF7D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 xmlns:a16="http://schemas.microsoft.com/office/drawing/2014/main" id="{022C4B9A-7820-4EEC-8EF8-6CA28889DDFB}"/>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3765194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CC60E05-2CC6-4E07-9F9F-CC0C8C3713D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 xmlns:a16="http://schemas.microsoft.com/office/drawing/2014/main" id="{024800CF-4ED1-4F4E-9B5D-98C57DE1CAB3}"/>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4" name="フッター プレースホルダー 3">
            <a:extLst>
              <a:ext uri="{FF2B5EF4-FFF2-40B4-BE49-F238E27FC236}">
                <a16:creationId xmlns="" xmlns:a16="http://schemas.microsoft.com/office/drawing/2014/main" id="{6AF0ACB4-BA39-48EF-AA6F-CFA4C7CEE7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 xmlns:a16="http://schemas.microsoft.com/office/drawing/2014/main" id="{874348C7-78FF-4E30-A9B0-B19EFA6CDFFD}"/>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440288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 xmlns:a16="http://schemas.microsoft.com/office/drawing/2014/main" id="{6462EC9A-CD69-41A7-9BF5-10353CBF0154}"/>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3" name="フッター プレースホルダー 2">
            <a:extLst>
              <a:ext uri="{FF2B5EF4-FFF2-40B4-BE49-F238E27FC236}">
                <a16:creationId xmlns="" xmlns:a16="http://schemas.microsoft.com/office/drawing/2014/main" id="{BB3D640A-BEF3-458A-B2CF-E216EC38703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 xmlns:a16="http://schemas.microsoft.com/office/drawing/2014/main" id="{94C3A37B-59D5-4A6E-A3D7-C0F8D0556E78}"/>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135911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10CF06D0-1CA0-4505-B0EB-F30644E93D0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8751D013-3384-4663-B066-A672059388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 xmlns:a16="http://schemas.microsoft.com/office/drawing/2014/main" id="{75E24F7B-EF86-44B5-A0E8-63DC80700B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CD9C2FAC-40E0-411E-8202-71C7682D858D}"/>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6" name="フッター プレースホルダー 5">
            <a:extLst>
              <a:ext uri="{FF2B5EF4-FFF2-40B4-BE49-F238E27FC236}">
                <a16:creationId xmlns="" xmlns:a16="http://schemas.microsoft.com/office/drawing/2014/main" id="{E6D4A761-4475-47BF-AF98-2D178AA57D7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693BEABB-744B-442B-9538-92FDBA62B17B}"/>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3993493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5018E7C-D89D-4D0D-848F-F63C6CA7994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 xmlns:a16="http://schemas.microsoft.com/office/drawing/2014/main" id="{41FCD341-E92E-4229-B32F-821628DFDA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 xmlns:a16="http://schemas.microsoft.com/office/drawing/2014/main" id="{B6544164-9511-4FEE-A64B-A21005C2A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D8CB2771-8E92-46EE-B6D4-91FDC19DF0E2}"/>
              </a:ext>
            </a:extLst>
          </p:cNvPr>
          <p:cNvSpPr>
            <a:spLocks noGrp="1"/>
          </p:cNvSpPr>
          <p:nvPr>
            <p:ph type="dt" sz="half" idx="10"/>
          </p:nvPr>
        </p:nvSpPr>
        <p:spPr/>
        <p:txBody>
          <a:bodyPr/>
          <a:lstStyle/>
          <a:p>
            <a:fld id="{B5EC295C-3BF8-4E2E-9964-2D5E43AE1908}" type="datetimeFigureOut">
              <a:rPr kumimoji="1" lang="ja-JP" altLang="en-US" smtClean="0"/>
              <a:t>2022/1/24</a:t>
            </a:fld>
            <a:endParaRPr kumimoji="1" lang="ja-JP" altLang="en-US"/>
          </a:p>
        </p:txBody>
      </p:sp>
      <p:sp>
        <p:nvSpPr>
          <p:cNvPr id="6" name="フッター プレースホルダー 5">
            <a:extLst>
              <a:ext uri="{FF2B5EF4-FFF2-40B4-BE49-F238E27FC236}">
                <a16:creationId xmlns="" xmlns:a16="http://schemas.microsoft.com/office/drawing/2014/main" id="{D11961F0-26F6-4497-A3EF-B0B90AB0E65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5D78FE88-5D82-4090-93E3-1ADDF61F1972}"/>
              </a:ext>
            </a:extLst>
          </p:cNvPr>
          <p:cNvSpPr>
            <a:spLocks noGrp="1"/>
          </p:cNvSpPr>
          <p:nvPr>
            <p:ph type="sldNum" sz="quarter" idx="12"/>
          </p:nvPr>
        </p:nvSpPr>
        <p:spPr/>
        <p:txBody>
          <a:body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3823901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 xmlns:a16="http://schemas.microsoft.com/office/drawing/2014/main" id="{6B1B0AF7-B23C-412F-A971-C5039283E0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514308E1-ED6B-4508-97B4-32A65C7D2E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7E35F54C-588F-4C0C-B973-1463052AFD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C295C-3BF8-4E2E-9964-2D5E43AE1908}" type="datetimeFigureOut">
              <a:rPr kumimoji="1" lang="ja-JP" altLang="en-US" smtClean="0"/>
              <a:t>2022/1/24</a:t>
            </a:fld>
            <a:endParaRPr kumimoji="1" lang="ja-JP" altLang="en-US"/>
          </a:p>
        </p:txBody>
      </p:sp>
      <p:sp>
        <p:nvSpPr>
          <p:cNvPr id="5" name="フッター プレースホルダー 4">
            <a:extLst>
              <a:ext uri="{FF2B5EF4-FFF2-40B4-BE49-F238E27FC236}">
                <a16:creationId xmlns="" xmlns:a16="http://schemas.microsoft.com/office/drawing/2014/main" id="{CF39B870-A133-458F-9259-E2C467540E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 xmlns:a16="http://schemas.microsoft.com/office/drawing/2014/main" id="{DF0C7ACF-53DF-461C-84AB-CA92119869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E38624-39C5-493C-964F-03D27BE36DA5}" type="slidenum">
              <a:rPr kumimoji="1" lang="ja-JP" altLang="en-US" smtClean="0"/>
              <a:t>‹#›</a:t>
            </a:fld>
            <a:endParaRPr kumimoji="1" lang="ja-JP" altLang="en-US"/>
          </a:p>
        </p:txBody>
      </p:sp>
    </p:spTree>
    <p:extLst>
      <p:ext uri="{BB962C8B-B14F-4D97-AF65-F5344CB8AC3E}">
        <p14:creationId xmlns:p14="http://schemas.microsoft.com/office/powerpoint/2010/main" val="380642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533249" y="267419"/>
            <a:ext cx="10646585" cy="810884"/>
          </a:xfrm>
        </p:spPr>
        <p:txBody>
          <a:bodyPr>
            <a:normAutofit fontScale="90000"/>
          </a:bodyPr>
          <a:lstStyle/>
          <a:p>
            <a:pPr algn="l"/>
            <a:r>
              <a:rPr kumimoji="1" lang="ja-JP" altLang="en-US" sz="2000" b="1" dirty="0">
                <a:latin typeface="ＭＳ ゴシック" panose="020B0609070205080204" pitchFamily="49" charset="-128"/>
                <a:ea typeface="ＭＳ ゴシック" panose="020B0609070205080204" pitchFamily="49" charset="-128"/>
              </a:rPr>
              <a:t>（職場環境の整備）誰もが「どこに何があるのか」の確立を目指し、物品管理場所の把握に努めた</a:t>
            </a:r>
            <a:r>
              <a:rPr kumimoji="1" lang="en-US" altLang="ja-JP" sz="2000" b="1" dirty="0">
                <a:latin typeface="ＭＳ ゴシック" panose="020B0609070205080204" pitchFamily="49" charset="-128"/>
                <a:ea typeface="ＭＳ ゴシック" panose="020B0609070205080204" pitchFamily="49" charset="-128"/>
              </a:rPr>
              <a:t/>
            </a:r>
            <a:br>
              <a:rPr kumimoji="1" lang="en-US" altLang="ja-JP" sz="2000" b="1" dirty="0">
                <a:latin typeface="ＭＳ ゴシック" panose="020B0609070205080204" pitchFamily="49" charset="-128"/>
                <a:ea typeface="ＭＳ ゴシック" panose="020B0609070205080204" pitchFamily="49" charset="-128"/>
              </a:rPr>
            </a:br>
            <a:r>
              <a:rPr kumimoji="1" lang="ja-JP" altLang="en-US" sz="2000" b="1" dirty="0">
                <a:latin typeface="ＭＳ ゴシック" panose="020B0609070205080204" pitchFamily="49" charset="-128"/>
                <a:ea typeface="ＭＳ ゴシック" panose="020B0609070205080204" pitchFamily="49" charset="-128"/>
              </a:rPr>
              <a:t>　　　　　　　　　結果、ムダな時間の削減と整理整頓への意識が高まった</a:t>
            </a: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620661" y="1423359"/>
            <a:ext cx="10869283" cy="4787661"/>
          </a:xfrm>
        </p:spPr>
        <p:txBody>
          <a:bodyPr>
            <a:normAutofit lnSpcReduction="10000"/>
          </a:bodyPr>
          <a:lstStyle/>
          <a:p>
            <a:pPr algn="l"/>
            <a:r>
              <a:rPr lang="ja-JP" altLang="en-US" sz="2000" dirty="0">
                <a:latin typeface="ＭＳ ゴシック" panose="020B0609070205080204" pitchFamily="49" charset="-128"/>
                <a:ea typeface="ＭＳ ゴシック" panose="020B0609070205080204" pitchFamily="49" charset="-128"/>
              </a:rPr>
              <a:t>　　　</a:t>
            </a:r>
            <a:r>
              <a:rPr kumimoji="1" lang="ja-JP" altLang="en-US" sz="2000" dirty="0">
                <a:latin typeface="ＭＳ ゴシック" panose="020B0609070205080204" pitchFamily="49" charset="-128"/>
                <a:ea typeface="ＭＳ ゴシック" panose="020B0609070205080204" pitchFamily="49" charset="-128"/>
              </a:rPr>
              <a:t>　　業務の質の向上　</a:t>
            </a:r>
            <a:r>
              <a:rPr lang="ja-JP" altLang="en-US" sz="14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誰もが分かり易い物品の置き場所の把握に努めたことで、「探す」というムダな</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時間が削減でき、時間的余裕が生まれた。</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r>
              <a:rPr kumimoji="1" lang="en-US" altLang="ja-JP" sz="1400" dirty="0">
                <a:latin typeface="ＭＳ ゴシック" panose="020B0609070205080204" pitchFamily="49" charset="-128"/>
                <a:ea typeface="ＭＳ ゴシック" panose="020B0609070205080204" pitchFamily="49" charset="-128"/>
              </a:rPr>
              <a:t>【</a:t>
            </a:r>
            <a:r>
              <a:rPr kumimoji="1" lang="ja-JP" altLang="en-US" sz="1400" dirty="0">
                <a:latin typeface="ＭＳ ゴシック" panose="020B0609070205080204" pitchFamily="49" charset="-128"/>
                <a:ea typeface="ＭＳ ゴシック" panose="020B0609070205080204" pitchFamily="49" charset="-128"/>
              </a:rPr>
              <a:t>取組前</a:t>
            </a:r>
            <a:r>
              <a:rPr kumimoji="1" lang="en-US" altLang="ja-JP" sz="1400" dirty="0">
                <a:latin typeface="ＭＳ ゴシック" panose="020B0609070205080204" pitchFamily="49" charset="-128"/>
                <a:ea typeface="ＭＳ ゴシック" panose="020B0609070205080204" pitchFamily="49" charset="-128"/>
              </a:rPr>
              <a:t>】</a:t>
            </a:r>
            <a:r>
              <a:rPr kumimoji="1" lang="ja-JP" altLang="en-US" sz="1400" dirty="0">
                <a:latin typeface="ＭＳ ゴシック" panose="020B0609070205080204" pitchFamily="49" charset="-128"/>
                <a:ea typeface="ＭＳ ゴシック" panose="020B0609070205080204" pitchFamily="49" charset="-128"/>
              </a:rPr>
              <a:t>　　　　　　　　　</a:t>
            </a:r>
            <a:r>
              <a:rPr kumimoji="1" lang="en-US" altLang="ja-JP" sz="1400" dirty="0">
                <a:latin typeface="ＭＳ ゴシック" panose="020B0609070205080204" pitchFamily="49" charset="-128"/>
                <a:ea typeface="ＭＳ ゴシック" panose="020B0609070205080204" pitchFamily="49" charset="-128"/>
              </a:rPr>
              <a:t>【</a:t>
            </a:r>
            <a:r>
              <a:rPr kumimoji="1" lang="ja-JP" altLang="en-US" sz="1400" dirty="0">
                <a:latin typeface="ＭＳ ゴシック" panose="020B0609070205080204" pitchFamily="49" charset="-128"/>
                <a:ea typeface="ＭＳ ゴシック" panose="020B0609070205080204" pitchFamily="49" charset="-128"/>
              </a:rPr>
              <a:t>取組後</a:t>
            </a:r>
            <a:r>
              <a:rPr kumimoji="1" lang="en-US" altLang="ja-JP" sz="1400" dirty="0">
                <a:latin typeface="ＭＳ ゴシック" panose="020B0609070205080204" pitchFamily="49" charset="-128"/>
                <a:ea typeface="ＭＳ ゴシック" panose="020B0609070205080204" pitchFamily="49" charset="-128"/>
              </a:rPr>
              <a:t>】</a:t>
            </a:r>
          </a:p>
          <a:p>
            <a:pPr algn="l"/>
            <a:r>
              <a:rPr kumimoji="1" lang="ja-JP" altLang="en-US" sz="2000" dirty="0">
                <a:latin typeface="ＭＳ ゴシック" panose="020B0609070205080204" pitchFamily="49" charset="-128"/>
                <a:ea typeface="ＭＳ ゴシック" panose="020B0609070205080204" pitchFamily="49" charset="-128"/>
              </a:rPr>
              <a:t>課　題</a:t>
            </a:r>
            <a:endParaRPr kumimoji="1" lang="en-US" altLang="ja-JP" sz="20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季節行事で使用する物品の保管場所については職員間で共有</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されていなかった。その都度、役職者に聞いて探す状態にあ</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った。</a:t>
            </a:r>
            <a:endParaRPr lang="en-US" altLang="ja-JP" sz="1400" dirty="0">
              <a:latin typeface="ＭＳ ゴシック" panose="020B0609070205080204" pitchFamily="49" charset="-128"/>
              <a:ea typeface="ＭＳ ゴシック" panose="020B0609070205080204" pitchFamily="49" charset="-128"/>
            </a:endParaRPr>
          </a:p>
          <a:p>
            <a:pPr algn="l"/>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2000" dirty="0">
                <a:latin typeface="ＭＳ ゴシック" panose="020B0609070205080204" pitchFamily="49" charset="-128"/>
                <a:ea typeface="ＭＳ ゴシック" panose="020B0609070205080204" pitchFamily="49" charset="-128"/>
              </a:rPr>
              <a:t>解決の仕方</a:t>
            </a:r>
            <a:endParaRPr kumimoji="1" lang="en-US" altLang="ja-JP" sz="20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①各ユニット棟内での保管場所と、季節行事等で使用する</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物品保管場所整理を実施。</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②整頓後、職員に周知。保管場所を決めたことで「役職者を</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探して聞く」という、ムダな時間と労力が削減でき、時</a:t>
            </a:r>
            <a:r>
              <a:rPr kumimoji="1" lang="ja-JP" altLang="en-US" sz="1400" dirty="0">
                <a:latin typeface="ＭＳ ゴシック" panose="020B0609070205080204" pitchFamily="49" charset="-128"/>
                <a:ea typeface="ＭＳ ゴシック" panose="020B0609070205080204" pitchFamily="49" charset="-128"/>
              </a:rPr>
              <a:t>間</a:t>
            </a:r>
            <a:endParaRPr kumimoji="1"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的な余裕が生まれた。</a:t>
            </a:r>
            <a:endParaRPr kumimoji="1" lang="en-US" altLang="ja-JP" sz="1400" dirty="0">
              <a:latin typeface="ＭＳ ゴシック" panose="020B0609070205080204" pitchFamily="49" charset="-128"/>
              <a:ea typeface="ＭＳ ゴシック" panose="020B0609070205080204" pitchFamily="49" charset="-128"/>
            </a:endParaRPr>
          </a:p>
        </p:txBody>
      </p:sp>
      <p:pic>
        <p:nvPicPr>
          <p:cNvPr id="4" name="図 3">
            <a:extLst>
              <a:ext uri="{FF2B5EF4-FFF2-40B4-BE49-F238E27FC236}">
                <a16:creationId xmlns="" xmlns:a16="http://schemas.microsoft.com/office/drawing/2014/main" id="{11BBF051-F7AB-4577-A12B-2B52F53A105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647"/>
          <a:stretch/>
        </p:blipFill>
        <p:spPr>
          <a:xfrm>
            <a:off x="6395907" y="2655286"/>
            <a:ext cx="1970570" cy="1242206"/>
          </a:xfrm>
          <a:prstGeom prst="rect">
            <a:avLst/>
          </a:prstGeom>
        </p:spPr>
      </p:pic>
      <p:pic>
        <p:nvPicPr>
          <p:cNvPr id="5" name="図 4">
            <a:extLst>
              <a:ext uri="{FF2B5EF4-FFF2-40B4-BE49-F238E27FC236}">
                <a16:creationId xmlns="" xmlns:a16="http://schemas.microsoft.com/office/drawing/2014/main" id="{1F7C91E7-1E02-4ABA-A945-7E0A8268A043}"/>
              </a:ext>
            </a:extLst>
          </p:cNvPr>
          <p:cNvPicPr>
            <a:picLocks noChangeAspect="1"/>
          </p:cNvPicPr>
          <p:nvPr/>
        </p:nvPicPr>
        <p:blipFill>
          <a:blip r:embed="rId3" cstate="print">
            <a:extLst>
              <a:ext uri="{28A0092B-C50C-407E-A947-70E740481C1C}">
                <a14:useLocalDpi xmlns:a14="http://schemas.microsoft.com/office/drawing/2010/main" val="0"/>
              </a:ext>
            </a:extLst>
          </a:blip>
          <a:srcRect l="8147" r="8147"/>
          <a:stretch/>
        </p:blipFill>
        <p:spPr>
          <a:xfrm>
            <a:off x="9123000" y="2655286"/>
            <a:ext cx="1970570" cy="1242206"/>
          </a:xfrm>
          <a:prstGeom prst="rect">
            <a:avLst/>
          </a:prstGeom>
        </p:spPr>
      </p:pic>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178554" y="4796287"/>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pic>
        <p:nvPicPr>
          <p:cNvPr id="11" name="図 10">
            <a:extLst>
              <a:ext uri="{FF2B5EF4-FFF2-40B4-BE49-F238E27FC236}">
                <a16:creationId xmlns="" xmlns:a16="http://schemas.microsoft.com/office/drawing/2014/main" id="{43D73C25-94A2-4718-8030-E71675F415F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821" t="7437" r="4170"/>
          <a:stretch/>
        </p:blipFill>
        <p:spPr>
          <a:xfrm>
            <a:off x="6395907" y="3999988"/>
            <a:ext cx="1989410" cy="1242206"/>
          </a:xfrm>
          <a:prstGeom prst="rect">
            <a:avLst/>
          </a:prstGeom>
        </p:spPr>
      </p:pic>
      <p:pic>
        <p:nvPicPr>
          <p:cNvPr id="12" name="図 11">
            <a:extLst>
              <a:ext uri="{FF2B5EF4-FFF2-40B4-BE49-F238E27FC236}">
                <a16:creationId xmlns="" xmlns:a16="http://schemas.microsoft.com/office/drawing/2014/main" id="{17C6D412-69D3-4215-AC3B-EFBD8EDC9AC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92" t="3087" b="-1"/>
          <a:stretch/>
        </p:blipFill>
        <p:spPr>
          <a:xfrm>
            <a:off x="9106987" y="4006862"/>
            <a:ext cx="1986583" cy="1242206"/>
          </a:xfrm>
          <a:prstGeom prst="rect">
            <a:avLst/>
          </a:prstGeom>
        </p:spPr>
      </p:pic>
      <p:pic>
        <p:nvPicPr>
          <p:cNvPr id="13" name="図 12">
            <a:extLst>
              <a:ext uri="{FF2B5EF4-FFF2-40B4-BE49-F238E27FC236}">
                <a16:creationId xmlns="" xmlns:a16="http://schemas.microsoft.com/office/drawing/2014/main" id="{FD182934-0040-4D8C-A7BC-20D15807060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9702" r="9286"/>
          <a:stretch/>
        </p:blipFill>
        <p:spPr>
          <a:xfrm>
            <a:off x="6395907" y="5358438"/>
            <a:ext cx="2005421" cy="1242206"/>
          </a:xfrm>
          <a:prstGeom prst="rect">
            <a:avLst/>
          </a:prstGeom>
        </p:spPr>
      </p:pic>
      <p:pic>
        <p:nvPicPr>
          <p:cNvPr id="14" name="図 13">
            <a:extLst>
              <a:ext uri="{FF2B5EF4-FFF2-40B4-BE49-F238E27FC236}">
                <a16:creationId xmlns="" xmlns:a16="http://schemas.microsoft.com/office/drawing/2014/main" id="{1CB9DAF3-0122-4634-B0A9-41BCFE00AA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601" t="3528" r="12116" b="5708"/>
          <a:stretch/>
        </p:blipFill>
        <p:spPr>
          <a:xfrm>
            <a:off x="9106985" y="5358438"/>
            <a:ext cx="1986583" cy="1242892"/>
          </a:xfrm>
          <a:prstGeom prst="rect">
            <a:avLst/>
          </a:prstGeom>
        </p:spPr>
      </p:pic>
      <p:sp>
        <p:nvSpPr>
          <p:cNvPr id="15" name="矢印: 右 14">
            <a:extLst>
              <a:ext uri="{FF2B5EF4-FFF2-40B4-BE49-F238E27FC236}">
                <a16:creationId xmlns="" xmlns:a16="http://schemas.microsoft.com/office/drawing/2014/main" id="{9D3DC26E-7B47-4A73-AB87-3D9941261C44}"/>
              </a:ext>
            </a:extLst>
          </p:cNvPr>
          <p:cNvSpPr/>
          <p:nvPr/>
        </p:nvSpPr>
        <p:spPr>
          <a:xfrm>
            <a:off x="8557404" y="4277473"/>
            <a:ext cx="362309" cy="595223"/>
          </a:xfrm>
          <a:prstGeom prst="rightArrow">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533249" y="1402564"/>
            <a:ext cx="1130061" cy="534837"/>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577969" y="2522508"/>
            <a:ext cx="1130061" cy="47137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577969" y="4041788"/>
            <a:ext cx="1618593" cy="47137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9" y="1122976"/>
            <a:ext cx="10791645" cy="109401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293298" y="2311879"/>
            <a:ext cx="5762005" cy="41069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1871932" y="1423359"/>
            <a:ext cx="1940943" cy="53483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latin typeface="ＭＳ ゴシック" panose="020B0609070205080204" pitchFamily="49" charset="-128"/>
                <a:ea typeface="ＭＳ ゴシック" panose="020B0609070205080204" pitchFamily="49" charset="-128"/>
              </a:rPr>
              <a:t>業務の質の向上</a:t>
            </a:r>
          </a:p>
        </p:txBody>
      </p:sp>
      <p:sp>
        <p:nvSpPr>
          <p:cNvPr id="6" name="矢印: 右 5">
            <a:extLst>
              <a:ext uri="{FF2B5EF4-FFF2-40B4-BE49-F238E27FC236}">
                <a16:creationId xmlns="" xmlns:a16="http://schemas.microsoft.com/office/drawing/2014/main" id="{22D76FAA-D5E7-4A2D-ACC7-8F03C4061870}"/>
              </a:ext>
            </a:extLst>
          </p:cNvPr>
          <p:cNvSpPr/>
          <p:nvPr/>
        </p:nvSpPr>
        <p:spPr>
          <a:xfrm>
            <a:off x="8557403" y="3011130"/>
            <a:ext cx="362309" cy="595222"/>
          </a:xfrm>
          <a:prstGeom prst="rightArrow">
            <a:avLst>
              <a:gd name="adj1" fmla="val 50000"/>
              <a:gd name="adj2" fmla="val 52381"/>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右 6">
            <a:extLst>
              <a:ext uri="{FF2B5EF4-FFF2-40B4-BE49-F238E27FC236}">
                <a16:creationId xmlns="" xmlns:a16="http://schemas.microsoft.com/office/drawing/2014/main" id="{DA8626B8-344A-467C-981D-ED1897EEC311}"/>
              </a:ext>
            </a:extLst>
          </p:cNvPr>
          <p:cNvSpPr/>
          <p:nvPr/>
        </p:nvSpPr>
        <p:spPr>
          <a:xfrm>
            <a:off x="8557403" y="5636493"/>
            <a:ext cx="422695" cy="557273"/>
          </a:xfrm>
          <a:prstGeom prst="rightArrow">
            <a:avLst>
              <a:gd name="adj1" fmla="val 50000"/>
              <a:gd name="adj2" fmla="val 50000"/>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0795000" y="80094"/>
            <a:ext cx="11049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資料</a:t>
            </a:r>
            <a:r>
              <a:rPr kumimoji="1" lang="en-US" altLang="ja-JP" dirty="0" smtClean="0"/>
              <a:t>7-2</a:t>
            </a:r>
            <a:endParaRPr kumimoji="1" lang="ja-JP" altLang="en-US" dirty="0"/>
          </a:p>
        </p:txBody>
      </p:sp>
      <p:sp>
        <p:nvSpPr>
          <p:cNvPr id="22" name="テキスト ボックス 21"/>
          <p:cNvSpPr txBox="1"/>
          <p:nvPr/>
        </p:nvSpPr>
        <p:spPr>
          <a:xfrm>
            <a:off x="863600" y="152400"/>
            <a:ext cx="6261100" cy="369332"/>
          </a:xfrm>
          <a:prstGeom prst="rect">
            <a:avLst/>
          </a:prstGeom>
          <a:noFill/>
        </p:spPr>
        <p:txBody>
          <a:bodyPr wrap="square" rtlCol="0">
            <a:spAutoFit/>
          </a:bodyPr>
          <a:lstStyle/>
          <a:p>
            <a:r>
              <a:rPr lang="ja-JP" altLang="en-US" dirty="0"/>
              <a:t>＜広域ユニット型特別養護老人ホーム中標津</a:t>
            </a:r>
            <a:r>
              <a:rPr lang="ja-JP" altLang="en-US" dirty="0" err="1"/>
              <a:t>りん</a:t>
            </a:r>
            <a:r>
              <a:rPr lang="ja-JP" altLang="en-US" dirty="0"/>
              <a:t>どう園＞</a:t>
            </a:r>
            <a:endParaRPr kumimoji="1" lang="ja-JP" altLang="en-US" dirty="0"/>
          </a:p>
        </p:txBody>
      </p:sp>
    </p:spTree>
    <p:extLst>
      <p:ext uri="{BB962C8B-B14F-4D97-AF65-F5344CB8AC3E}">
        <p14:creationId xmlns:p14="http://schemas.microsoft.com/office/powerpoint/2010/main" val="3228462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1524000" y="330997"/>
            <a:ext cx="9144000" cy="707366"/>
          </a:xfrm>
        </p:spPr>
        <p:txBody>
          <a:bodyPr>
            <a:normAutofit/>
          </a:bodyPr>
          <a:lstStyle/>
          <a:p>
            <a:pPr algn="l"/>
            <a:r>
              <a:rPr lang="ja-JP" altLang="en-US" sz="2000" b="1" dirty="0">
                <a:latin typeface="ＭＳ ゴシック" panose="020B0609070205080204" pitchFamily="49" charset="-128"/>
                <a:ea typeface="ＭＳ ゴシック" panose="020B0609070205080204" pitchFamily="49" charset="-128"/>
              </a:rPr>
              <a:t>（業務の明確化と役割分担）</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ユニットリーダーが本来行うべき職務・責務の明確化を図った</a:t>
            </a:r>
            <a:endParaRPr kumimoji="1" lang="ja-JP" altLang="en-US" sz="2000" b="1" dirty="0">
              <a:latin typeface="ＭＳ ゴシック" panose="020B0609070205080204" pitchFamily="49" charset="-128"/>
              <a:ea typeface="ＭＳ ゴシック" panose="020B0609070205080204" pitchFamily="49" charset="-128"/>
            </a:endParaRP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577969" y="1122976"/>
            <a:ext cx="10869283" cy="5295901"/>
          </a:xfrm>
        </p:spPr>
        <p:txBody>
          <a:bodyPr>
            <a:normAutofit/>
          </a:bodyPr>
          <a:lstStyle/>
          <a:p>
            <a:pPr algn="l"/>
            <a:r>
              <a:rPr kumimoji="1" lang="ja-JP" altLang="en-US" sz="20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これまでの働き方の再確認と、ユニット棟の運営を任されている自覚と責任感が生まれた。</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ユニットリーダーに対して上司がフォローを、部下は支えるという</a:t>
            </a:r>
            <a:r>
              <a:rPr lang="en-US" altLang="ja-JP" sz="1400" dirty="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チームワーク</a:t>
            </a:r>
            <a:r>
              <a:rPr lang="en-US" altLang="ja-JP" sz="1400" dirty="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と</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しての変化が芽生えた。</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これまでもユニットリーダーの職務分掌表（事務分掌）はあったが、どこ</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か置き去りになっていて、本来行うべき職務・業務が不明瞭になっていた。</a:t>
            </a:r>
            <a:endParaRPr lang="en-US" altLang="ja-JP" sz="1400" dirty="0">
              <a:latin typeface="ＭＳ ゴシック" panose="020B0609070205080204" pitchFamily="49" charset="-128"/>
              <a:ea typeface="ＭＳ ゴシック" panose="020B0609070205080204" pitchFamily="49" charset="-128"/>
            </a:endParaRPr>
          </a:p>
          <a:p>
            <a:pPr algn="l"/>
            <a:endParaRPr kumimoji="1" lang="en-US" altLang="ja-JP" sz="20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①ユニットリーダー（４名）対象に、現在の業務や役割についてアンケート</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調査を実施。</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②</a:t>
            </a:r>
            <a:r>
              <a:rPr lang="ja-JP" altLang="en-US" sz="1400" dirty="0">
                <a:latin typeface="ＭＳ ゴシック" panose="020B0609070205080204" pitchFamily="49" charset="-128"/>
                <a:ea typeface="ＭＳ ゴシック" panose="020B0609070205080204" pitchFamily="49" charset="-128"/>
              </a:rPr>
              <a:t>アンケート調査票を集約。現在の（各々の）業務内容を一覧表として落と</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し</a:t>
            </a:r>
            <a:r>
              <a:rPr kumimoji="1" lang="ja-JP" altLang="en-US" sz="1400" dirty="0">
                <a:latin typeface="ＭＳ ゴシック" panose="020B0609070205080204" pitchFamily="49" charset="-128"/>
                <a:ea typeface="ＭＳ ゴシック" panose="020B0609070205080204" pitchFamily="49" charset="-128"/>
              </a:rPr>
              <a:t>検証した。</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③ユニットリーダー職務分掌表を作成。全職員に配布した。業務内容や役割</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を明確化（見える化）を図った。結果、ユニットリーダー業務の明確化と</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役割について全職員が把握することとした。</a:t>
            </a:r>
            <a:endParaRPr kumimoji="1" lang="en-US" altLang="ja-JP" sz="1400" dirty="0">
              <a:latin typeface="ＭＳ ゴシック" panose="020B0609070205080204" pitchFamily="49" charset="-128"/>
              <a:ea typeface="ＭＳ ゴシック" panose="020B0609070205080204" pitchFamily="49" charset="-128"/>
            </a:endParaRPr>
          </a:p>
        </p:txBody>
      </p:sp>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178554" y="4796287"/>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574945" y="1246870"/>
            <a:ext cx="1130061" cy="534837"/>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744748" y="2340247"/>
            <a:ext cx="1130061" cy="43379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744748" y="3471972"/>
            <a:ext cx="1618593" cy="3319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9" y="1122976"/>
            <a:ext cx="11225842" cy="100940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293297" y="2216990"/>
            <a:ext cx="6863749" cy="4201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1947982" y="1237553"/>
            <a:ext cx="1940943" cy="53483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latin typeface="ＭＳ ゴシック" panose="020B0609070205080204" pitchFamily="49" charset="-128"/>
                <a:ea typeface="ＭＳ ゴシック" panose="020B0609070205080204" pitchFamily="49" charset="-128"/>
              </a:rPr>
              <a:t>業務の質の向上</a:t>
            </a:r>
          </a:p>
        </p:txBody>
      </p:sp>
      <p:graphicFrame>
        <p:nvGraphicFramePr>
          <p:cNvPr id="8" name="表 7">
            <a:extLst>
              <a:ext uri="{FF2B5EF4-FFF2-40B4-BE49-F238E27FC236}">
                <a16:creationId xmlns="" xmlns:a16="http://schemas.microsoft.com/office/drawing/2014/main" id="{C958FFC5-0F91-4EC8-8CFF-5F736703E83D}"/>
              </a:ext>
            </a:extLst>
          </p:cNvPr>
          <p:cNvGraphicFramePr>
            <a:graphicFrameLocks noGrp="1"/>
          </p:cNvGraphicFramePr>
          <p:nvPr>
            <p:extLst>
              <p:ext uri="{D42A27DB-BD31-4B8C-83A1-F6EECF244321}">
                <p14:modId xmlns:p14="http://schemas.microsoft.com/office/powerpoint/2010/main" val="3106233461"/>
              </p:ext>
            </p:extLst>
          </p:nvPr>
        </p:nvGraphicFramePr>
        <p:xfrm>
          <a:off x="7323825" y="2567306"/>
          <a:ext cx="4313207" cy="4110089"/>
        </p:xfrm>
        <a:graphic>
          <a:graphicData uri="http://schemas.openxmlformats.org/drawingml/2006/table">
            <a:tbl>
              <a:tblPr>
                <a:tableStyleId>{5C22544A-7EE6-4342-B048-85BDC9FD1C3A}</a:tableStyleId>
              </a:tblPr>
              <a:tblGrid>
                <a:gridCol w="239367">
                  <a:extLst>
                    <a:ext uri="{9D8B030D-6E8A-4147-A177-3AD203B41FA5}">
                      <a16:colId xmlns="" xmlns:a16="http://schemas.microsoft.com/office/drawing/2014/main" val="3785227565"/>
                    </a:ext>
                  </a:extLst>
                </a:gridCol>
                <a:gridCol w="1971667">
                  <a:extLst>
                    <a:ext uri="{9D8B030D-6E8A-4147-A177-3AD203B41FA5}">
                      <a16:colId xmlns="" xmlns:a16="http://schemas.microsoft.com/office/drawing/2014/main" val="1105105487"/>
                    </a:ext>
                  </a:extLst>
                </a:gridCol>
                <a:gridCol w="2102173">
                  <a:extLst>
                    <a:ext uri="{9D8B030D-6E8A-4147-A177-3AD203B41FA5}">
                      <a16:colId xmlns="" xmlns:a16="http://schemas.microsoft.com/office/drawing/2014/main" val="1637754233"/>
                    </a:ext>
                  </a:extLst>
                </a:gridCol>
              </a:tblGrid>
              <a:tr h="378064">
                <a:tc>
                  <a:txBody>
                    <a:bodyPr/>
                    <a:lstStyle/>
                    <a:p>
                      <a:pPr algn="ctr" fontAlgn="ctr"/>
                      <a:r>
                        <a:rPr lang="ja-JP" altLang="en-US" sz="800" b="1" u="none" strike="noStrike">
                          <a:effectLst/>
                          <a:latin typeface="ＭＳ ゴシック" panose="020B0609070205080204" pitchFamily="49" charset="-128"/>
                          <a:ea typeface="ＭＳ ゴシック" panose="020B0609070205080204" pitchFamily="49" charset="-128"/>
                        </a:rPr>
                        <a:t>役割</a:t>
                      </a:r>
                      <a:endParaRPr lang="ja-JP" altLang="en-US" sz="800" b="1"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nchor="ctr"/>
                </a:tc>
                <a:tc>
                  <a:txBody>
                    <a:bodyPr/>
                    <a:lstStyle/>
                    <a:p>
                      <a:pPr algn="ctr" fontAlgn="ctr"/>
                      <a:r>
                        <a:rPr lang="ja-JP" altLang="en-US" sz="900" b="1" u="none" strike="noStrike" dirty="0">
                          <a:effectLst/>
                          <a:latin typeface="ＭＳ ゴシック" panose="020B0609070205080204" pitchFamily="49" charset="-128"/>
                          <a:ea typeface="ＭＳ ゴシック" panose="020B0609070205080204" pitchFamily="49" charset="-128"/>
                        </a:rPr>
                        <a:t>職　務　内　容　</a:t>
                      </a:r>
                      <a:r>
                        <a:rPr lang="ja-JP" altLang="en-US" sz="800" b="1" u="none" strike="noStrike" dirty="0">
                          <a:effectLst/>
                          <a:latin typeface="ＭＳ ゴシック" panose="020B0609070205080204" pitchFamily="49" charset="-128"/>
                          <a:ea typeface="ＭＳ ゴシック" panose="020B0609070205080204" pitchFamily="49" charset="-128"/>
                        </a:rPr>
                        <a:t>　　　　　　　　　　　　　　　　　　　　　　（参考：一般社団法人日本ユニットケア</a:t>
                      </a:r>
                      <a:endParaRPr lang="en-US" altLang="ja-JP" sz="800" b="1" u="none" strike="noStrike" dirty="0">
                        <a:effectLst/>
                        <a:latin typeface="ＭＳ ゴシック" panose="020B0609070205080204" pitchFamily="49" charset="-128"/>
                        <a:ea typeface="ＭＳ ゴシック" panose="020B0609070205080204" pitchFamily="49" charset="-128"/>
                      </a:endParaRPr>
                    </a:p>
                    <a:p>
                      <a:pPr algn="ctr" fontAlgn="ctr"/>
                      <a:r>
                        <a:rPr lang="ja-JP" altLang="en-US" sz="800" b="1" u="none" strike="noStrike" dirty="0">
                          <a:effectLst/>
                          <a:latin typeface="ＭＳ ゴシック" panose="020B0609070205080204" pitchFamily="49" charset="-128"/>
                          <a:ea typeface="ＭＳ ゴシック" panose="020B0609070205080204" pitchFamily="49" charset="-128"/>
                        </a:rPr>
                        <a:t>推進センター）</a:t>
                      </a: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nchor="ctr"/>
                </a:tc>
                <a:tc>
                  <a:txBody>
                    <a:bodyPr/>
                    <a:lstStyle/>
                    <a:p>
                      <a:pPr algn="ctr" fontAlgn="ctr"/>
                      <a:r>
                        <a:rPr lang="ja-JP" altLang="en-US" sz="900" b="1" u="none" strike="noStrike" dirty="0">
                          <a:effectLst/>
                          <a:latin typeface="ＭＳ ゴシック" panose="020B0609070205080204" pitchFamily="49" charset="-128"/>
                          <a:ea typeface="ＭＳ ゴシック" panose="020B0609070205080204" pitchFamily="49" charset="-128"/>
                        </a:rPr>
                        <a:t>具体的な取り組み　　　</a:t>
                      </a:r>
                      <a:r>
                        <a:rPr lang="ja-JP" altLang="en-US" sz="800" b="1" u="none" strike="noStrike" dirty="0">
                          <a:effectLst/>
                          <a:latin typeface="ＭＳ ゴシック" panose="020B0609070205080204" pitchFamily="49" charset="-128"/>
                          <a:ea typeface="ＭＳ ゴシック" panose="020B0609070205080204" pitchFamily="49" charset="-128"/>
                        </a:rPr>
                        <a:t>　　　　　　　　　　　　　　（各ユニットリーダーからの意見を集約）</a:t>
                      </a: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nchor="ctr"/>
                </a:tc>
                <a:extLst>
                  <a:ext uri="{0D108BD9-81ED-4DB2-BD59-A6C34878D82A}">
                    <a16:rowId xmlns="" xmlns:a16="http://schemas.microsoft.com/office/drawing/2014/main" val="1772081248"/>
                  </a:ext>
                </a:extLst>
              </a:tr>
              <a:tr h="135327">
                <a:tc rowSpan="6">
                  <a:txBody>
                    <a:bodyPr/>
                    <a:lstStyle/>
                    <a:p>
                      <a:pPr algn="ctr" fontAlgn="ctr"/>
                      <a:r>
                        <a:rPr lang="ja-JP" altLang="en-US" sz="900" b="1" u="none" strike="noStrike" dirty="0">
                          <a:effectLst/>
                          <a:latin typeface="ＭＳ ゴシック" panose="020B0609070205080204" pitchFamily="49" charset="-128"/>
                          <a:ea typeface="ＭＳ ゴシック" panose="020B0609070205080204" pitchFamily="49" charset="-128"/>
                        </a:rPr>
                        <a:t>入居者の把握</a:t>
                      </a:r>
                      <a:endParaRPr lang="ja-JP" altLang="en-US" sz="9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vert="eaVert" anchor="ctr"/>
                </a:tc>
                <a:tc>
                  <a:txBody>
                    <a:bodyPr/>
                    <a:lstStyle/>
                    <a:p>
                      <a:pPr algn="l" fontAlgn="ctr"/>
                      <a:r>
                        <a:rPr lang="zh-TW" altLang="en-US" sz="800" b="1" u="none" strike="noStrike">
                          <a:effectLst/>
                          <a:latin typeface="ＭＳ ゴシック" panose="020B0609070205080204" pitchFamily="49" charset="-128"/>
                          <a:ea typeface="ＭＳ ゴシック" panose="020B0609070205080204" pitchFamily="49" charset="-128"/>
                        </a:rPr>
                        <a:t>（１）情報収集</a:t>
                      </a:r>
                      <a:endParaRPr lang="zh-TW" altLang="en-US" sz="800" b="1"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nchor="ctr"/>
                </a:tc>
                <a:tc>
                  <a:txBody>
                    <a:bodyPr/>
                    <a:lstStyle/>
                    <a:p>
                      <a:pPr algn="l" fontAlgn="t"/>
                      <a:r>
                        <a:rPr lang="ja-JP" altLang="en-US" sz="800" b="1" u="none" strike="noStrike" dirty="0">
                          <a:effectLst/>
                          <a:latin typeface="ＭＳ ゴシック" panose="020B0609070205080204" pitchFamily="49" charset="-128"/>
                          <a:ea typeface="ＭＳ ゴシック" panose="020B0609070205080204" pitchFamily="49" charset="-128"/>
                        </a:rPr>
                        <a:t>　</a:t>
                      </a: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extLst>
                  <a:ext uri="{0D108BD9-81ED-4DB2-BD59-A6C34878D82A}">
                    <a16:rowId xmlns="" xmlns:a16="http://schemas.microsoft.com/office/drawing/2014/main" val="450518085"/>
                  </a:ext>
                </a:extLst>
              </a:tr>
              <a:tr h="954329">
                <a:tc vMerge="1">
                  <a:txBody>
                    <a:bodyPr/>
                    <a:lstStyle/>
                    <a:p>
                      <a:endParaRPr kumimoji="1" lang="ja-JP" altLang="en-US"/>
                    </a:p>
                  </a:txBody>
                  <a:tcPr/>
                </a:tc>
                <a:tc>
                  <a:txBody>
                    <a:bodyPr/>
                    <a:lstStyle/>
                    <a:p>
                      <a:pPr algn="l" fontAlgn="t"/>
                      <a:r>
                        <a:rPr lang="ja-JP" altLang="en-US" sz="800" b="1" u="none" strike="noStrike" dirty="0">
                          <a:effectLst/>
                          <a:latin typeface="ＭＳ ゴシック" panose="020B0609070205080204" pitchFamily="49" charset="-128"/>
                          <a:ea typeface="ＭＳ ゴシック" panose="020B0609070205080204" pitchFamily="49" charset="-128"/>
                        </a:rPr>
                        <a:t>　</a:t>
                      </a:r>
                      <a:r>
                        <a:rPr lang="ja-JP" altLang="en-US" sz="800" b="0" u="none" strike="noStrike" dirty="0">
                          <a:effectLst/>
                          <a:latin typeface="ＭＳ ゴシック" panose="020B0609070205080204" pitchFamily="49" charset="-128"/>
                          <a:ea typeface="ＭＳ ゴシック" panose="020B0609070205080204" pitchFamily="49" charset="-128"/>
                        </a:rPr>
                        <a:t>既往歴や生活歴だけではなく、性格や生活のリズム、嗜好、例えば「朝、目がさめてもしばらくはベッドにいたい」「食後にはコーヒーを飲みたい」など含めて知っておく必要があること。</a:t>
                      </a:r>
                      <a:br>
                        <a:rPr lang="ja-JP" altLang="en-US" sz="800" b="0" u="none" strike="noStrike" dirty="0">
                          <a:effectLst/>
                          <a:latin typeface="ＭＳ ゴシック" panose="020B0609070205080204" pitchFamily="49" charset="-128"/>
                          <a:ea typeface="ＭＳ ゴシック" panose="020B0609070205080204" pitchFamily="49" charset="-128"/>
                        </a:rPr>
                      </a:br>
                      <a:endParaRPr lang="ja-JP" altLang="en-US" sz="8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tc>
                  <a:txBody>
                    <a:bodyPr/>
                    <a:lstStyle/>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・入居者一人ひとりの流れ（生活リズム）を</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知ること。</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・過去のケースファイルを把握。入居者と深</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く関わりをもつことで（声掛け、昔の話を</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聞くなど）、</a:t>
                      </a:r>
                      <a:r>
                        <a:rPr lang="ja-JP" altLang="en-US" sz="800" b="0" u="sng" strike="noStrike" dirty="0">
                          <a:effectLst/>
                          <a:latin typeface="ＭＳ ゴシック" panose="020B0609070205080204" pitchFamily="49" charset="-128"/>
                          <a:ea typeface="ＭＳ ゴシック" panose="020B0609070205080204" pitchFamily="49" charset="-128"/>
                        </a:rPr>
                        <a:t>一人ひとりの思いや考え方な</a:t>
                      </a:r>
                      <a:endParaRPr lang="en-US" altLang="ja-JP" sz="800" b="0" u="sng"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a:t>
                      </a:r>
                      <a:r>
                        <a:rPr lang="ja-JP" altLang="en-US" sz="800" b="0" u="sng" strike="noStrike" dirty="0">
                          <a:effectLst/>
                          <a:latin typeface="ＭＳ ゴシック" panose="020B0609070205080204" pitchFamily="49" charset="-128"/>
                          <a:ea typeface="ＭＳ ゴシック" panose="020B0609070205080204" pitchFamily="49" charset="-128"/>
                        </a:rPr>
                        <a:t>ど理解</a:t>
                      </a:r>
                      <a:r>
                        <a:rPr lang="ja-JP" altLang="en-US" sz="800" b="0" u="none" strike="noStrike" dirty="0">
                          <a:effectLst/>
                          <a:latin typeface="ＭＳ ゴシック" panose="020B0609070205080204" pitchFamily="49" charset="-128"/>
                          <a:ea typeface="ＭＳ ゴシック" panose="020B0609070205080204" pitchFamily="49" charset="-128"/>
                        </a:rPr>
                        <a:t>する。</a:t>
                      </a:r>
                      <a:r>
                        <a:rPr lang="ja-JP" altLang="en-US" sz="800" b="1" u="none" strike="noStrike" dirty="0">
                          <a:effectLst/>
                          <a:latin typeface="ＭＳ ゴシック" panose="020B0609070205080204" pitchFamily="49" charset="-128"/>
                          <a:ea typeface="ＭＳ ゴシック" panose="020B0609070205080204" pitchFamily="49" charset="-128"/>
                        </a:rPr>
                        <a:t/>
                      </a:r>
                      <a:br>
                        <a:rPr lang="ja-JP" altLang="en-US" sz="800" b="1" u="none" strike="noStrike" dirty="0">
                          <a:effectLst/>
                          <a:latin typeface="ＭＳ ゴシック" panose="020B0609070205080204" pitchFamily="49" charset="-128"/>
                          <a:ea typeface="ＭＳ ゴシック" panose="020B0609070205080204" pitchFamily="49" charset="-128"/>
                        </a:rPr>
                      </a:b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extLst>
                  <a:ext uri="{0D108BD9-81ED-4DB2-BD59-A6C34878D82A}">
                    <a16:rowId xmlns="" xmlns:a16="http://schemas.microsoft.com/office/drawing/2014/main" val="2861053302"/>
                  </a:ext>
                </a:extLst>
              </a:tr>
              <a:tr h="126871">
                <a:tc vMerge="1">
                  <a:txBody>
                    <a:bodyPr/>
                    <a:lstStyle/>
                    <a:p>
                      <a:endParaRPr kumimoji="1" lang="ja-JP" altLang="en-US"/>
                    </a:p>
                  </a:txBody>
                  <a:tcPr/>
                </a:tc>
                <a:tc>
                  <a:txBody>
                    <a:bodyPr/>
                    <a:lstStyle/>
                    <a:p>
                      <a:pPr algn="l" fontAlgn="ctr"/>
                      <a:r>
                        <a:rPr lang="ja-JP" altLang="en-US" sz="800" b="1" u="none" strike="noStrike">
                          <a:effectLst/>
                          <a:latin typeface="ＭＳ ゴシック" panose="020B0609070205080204" pitchFamily="49" charset="-128"/>
                          <a:ea typeface="ＭＳ ゴシック" panose="020B0609070205080204" pitchFamily="49" charset="-128"/>
                        </a:rPr>
                        <a:t>（２）仕組みづくり</a:t>
                      </a:r>
                      <a:endParaRPr lang="ja-JP" altLang="en-US" sz="800" b="1"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nchor="ctr"/>
                </a:tc>
                <a:tc>
                  <a:txBody>
                    <a:bodyPr/>
                    <a:lstStyle/>
                    <a:p>
                      <a:pPr algn="l" fontAlgn="t"/>
                      <a:r>
                        <a:rPr lang="ja-JP" altLang="en-US" sz="800" b="1" u="none" strike="noStrike" dirty="0">
                          <a:effectLst/>
                          <a:latin typeface="ＭＳ ゴシック" panose="020B0609070205080204" pitchFamily="49" charset="-128"/>
                          <a:ea typeface="ＭＳ ゴシック" panose="020B0609070205080204" pitchFamily="49" charset="-128"/>
                        </a:rPr>
                        <a:t>　</a:t>
                      </a: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extLst>
                  <a:ext uri="{0D108BD9-81ED-4DB2-BD59-A6C34878D82A}">
                    <a16:rowId xmlns="" xmlns:a16="http://schemas.microsoft.com/office/drawing/2014/main" val="1812055934"/>
                  </a:ext>
                </a:extLst>
              </a:tr>
              <a:tr h="1190746">
                <a:tc vMerge="1">
                  <a:txBody>
                    <a:bodyPr/>
                    <a:lstStyle/>
                    <a:p>
                      <a:endParaRPr kumimoji="1" lang="ja-JP" altLang="en-US"/>
                    </a:p>
                  </a:txBody>
                  <a:tcPr/>
                </a:tc>
                <a:tc>
                  <a:txBody>
                    <a:bodyPr/>
                    <a:lstStyle/>
                    <a:p>
                      <a:pPr algn="l" fontAlgn="t"/>
                      <a:r>
                        <a:rPr lang="ja-JP" altLang="en-US" sz="800" b="1" u="none" strike="noStrike" dirty="0">
                          <a:effectLst/>
                          <a:latin typeface="ＭＳ ゴシック" panose="020B0609070205080204" pitchFamily="49" charset="-128"/>
                          <a:ea typeface="ＭＳ ゴシック" panose="020B0609070205080204" pitchFamily="49" charset="-128"/>
                        </a:rPr>
                        <a:t>　</a:t>
                      </a:r>
                      <a:r>
                        <a:rPr lang="ja-JP" altLang="en-US" sz="800" b="0" u="none" strike="noStrike" dirty="0">
                          <a:effectLst/>
                          <a:latin typeface="ＭＳ ゴシック" panose="020B0609070205080204" pitchFamily="49" charset="-128"/>
                          <a:ea typeface="ＭＳ ゴシック" panose="020B0609070205080204" pitchFamily="49" charset="-128"/>
                        </a:rPr>
                        <a:t>入居者にかかわる情報を取り（そのための仕組みづくり）、これを職員と共有することが求められること。　　　　　　　　　　　　　　（家族との情報の共有も同様。）</a:t>
                      </a:r>
                      <a:r>
                        <a:rPr lang="ja-JP" altLang="en-US" sz="800" b="1" u="none" strike="noStrike" dirty="0">
                          <a:effectLst/>
                          <a:latin typeface="ＭＳ ゴシック" panose="020B0609070205080204" pitchFamily="49" charset="-128"/>
                          <a:ea typeface="ＭＳ ゴシック" panose="020B0609070205080204" pitchFamily="49" charset="-128"/>
                        </a:rPr>
                        <a:t/>
                      </a:r>
                      <a:br>
                        <a:rPr lang="ja-JP" altLang="en-US" sz="800" b="1" u="none" strike="noStrike" dirty="0">
                          <a:effectLst/>
                          <a:latin typeface="ＭＳ ゴシック" panose="020B0609070205080204" pitchFamily="49" charset="-128"/>
                          <a:ea typeface="ＭＳ ゴシック" panose="020B0609070205080204" pitchFamily="49" charset="-128"/>
                        </a:rPr>
                      </a:b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tc>
                  <a:txBody>
                    <a:bodyPr/>
                    <a:lstStyle/>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・書類等整理、ミーティングでの周知等、情</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報共有の仕組みづくり。</a:t>
                      </a:r>
                      <a:br>
                        <a:rPr lang="ja-JP" altLang="en-US" sz="800" b="0" u="none" strike="noStrike" dirty="0">
                          <a:effectLst/>
                          <a:latin typeface="ＭＳ ゴシック" panose="020B0609070205080204" pitchFamily="49" charset="-128"/>
                          <a:ea typeface="ＭＳ ゴシック" panose="020B0609070205080204" pitchFamily="49" charset="-128"/>
                        </a:rPr>
                      </a:br>
                      <a:r>
                        <a:rPr lang="ja-JP" altLang="en-US" sz="800" b="0" u="none" strike="noStrike" dirty="0">
                          <a:effectLst/>
                          <a:latin typeface="ＭＳ ゴシック" panose="020B0609070205080204" pitchFamily="49" charset="-128"/>
                          <a:ea typeface="ＭＳ ゴシック" panose="020B0609070205080204" pitchFamily="49" charset="-128"/>
                        </a:rPr>
                        <a:t>・ケアプラン内容を把握しやすくするため、</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個人ファイルを簡易的にみられるような配</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置の工夫。</a:t>
                      </a:r>
                      <a:br>
                        <a:rPr lang="ja-JP" altLang="en-US" sz="800" b="0" u="none" strike="noStrike" dirty="0">
                          <a:effectLst/>
                          <a:latin typeface="ＭＳ ゴシック" panose="020B0609070205080204" pitchFamily="49" charset="-128"/>
                          <a:ea typeface="ＭＳ ゴシック" panose="020B0609070205080204" pitchFamily="49" charset="-128"/>
                        </a:rPr>
                      </a:br>
                      <a:r>
                        <a:rPr lang="ja-JP" altLang="en-US" sz="800" b="0" u="none" strike="noStrike" dirty="0">
                          <a:effectLst/>
                          <a:latin typeface="ＭＳ ゴシック" panose="020B0609070205080204" pitchFamily="49" charset="-128"/>
                          <a:ea typeface="ＭＳ ゴシック" panose="020B0609070205080204" pitchFamily="49" charset="-128"/>
                        </a:rPr>
                        <a:t>・リーダー一個人の力だけではなく、</a:t>
                      </a:r>
                      <a:r>
                        <a:rPr lang="ja-JP" altLang="en-US" sz="800" b="0" u="sng" strike="noStrike" dirty="0">
                          <a:effectLst/>
                          <a:latin typeface="ＭＳ ゴシック" panose="020B0609070205080204" pitchFamily="49" charset="-128"/>
                          <a:ea typeface="ＭＳ ゴシック" panose="020B0609070205080204" pitchFamily="49" charset="-128"/>
                        </a:rPr>
                        <a:t>職員と</a:t>
                      </a:r>
                      <a:endParaRPr lang="en-US" altLang="ja-JP" sz="800" b="0" u="sng"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a:t>
                      </a:r>
                      <a:r>
                        <a:rPr lang="ja-JP" altLang="en-US" sz="800" b="0" u="sng" strike="noStrike" dirty="0">
                          <a:effectLst/>
                          <a:latin typeface="ＭＳ ゴシック" panose="020B0609070205080204" pitchFamily="49" charset="-128"/>
                          <a:ea typeface="ＭＳ ゴシック" panose="020B0609070205080204" pitchFamily="49" charset="-128"/>
                        </a:rPr>
                        <a:t>力を合わせて</a:t>
                      </a:r>
                      <a:r>
                        <a:rPr lang="ja-JP" altLang="en-US" sz="800" b="0" u="none" strike="noStrike" dirty="0">
                          <a:effectLst/>
                          <a:latin typeface="ＭＳ ゴシック" panose="020B0609070205080204" pitchFamily="49" charset="-128"/>
                          <a:ea typeface="ＭＳ ゴシック" panose="020B0609070205080204" pitchFamily="49" charset="-128"/>
                        </a:rPr>
                        <a:t>課題を解決するよう導く。</a:t>
                      </a:r>
                      <a:br>
                        <a:rPr lang="ja-JP" altLang="en-US" sz="800" b="0" u="none" strike="noStrike" dirty="0">
                          <a:effectLst/>
                          <a:latin typeface="ＭＳ ゴシック" panose="020B0609070205080204" pitchFamily="49" charset="-128"/>
                          <a:ea typeface="ＭＳ ゴシック" panose="020B0609070205080204" pitchFamily="49" charset="-128"/>
                        </a:rPr>
                      </a:br>
                      <a:r>
                        <a:rPr lang="ja-JP" altLang="en-US" sz="800" b="0" u="none" strike="noStrike" dirty="0">
                          <a:effectLst/>
                          <a:latin typeface="ＭＳ ゴシック" panose="020B0609070205080204" pitchFamily="49" charset="-128"/>
                          <a:ea typeface="ＭＳ ゴシック" panose="020B0609070205080204" pitchFamily="49" charset="-128"/>
                        </a:rPr>
                        <a:t>・個人的な感情に流されず、冷静な判断と決</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断。</a:t>
                      </a:r>
                      <a:r>
                        <a:rPr lang="ja-JP" altLang="en-US" sz="800" b="1" u="none" strike="noStrike" dirty="0">
                          <a:effectLst/>
                          <a:latin typeface="ＭＳ ゴシック" panose="020B0609070205080204" pitchFamily="49" charset="-128"/>
                          <a:ea typeface="ＭＳ ゴシック" panose="020B0609070205080204" pitchFamily="49" charset="-128"/>
                        </a:rPr>
                        <a:t/>
                      </a:r>
                      <a:br>
                        <a:rPr lang="ja-JP" altLang="en-US" sz="800" b="1" u="none" strike="noStrike" dirty="0">
                          <a:effectLst/>
                          <a:latin typeface="ＭＳ ゴシック" panose="020B0609070205080204" pitchFamily="49" charset="-128"/>
                          <a:ea typeface="ＭＳ ゴシック" panose="020B0609070205080204" pitchFamily="49" charset="-128"/>
                        </a:rPr>
                      </a:b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extLst>
                  <a:ext uri="{0D108BD9-81ED-4DB2-BD59-A6C34878D82A}">
                    <a16:rowId xmlns="" xmlns:a16="http://schemas.microsoft.com/office/drawing/2014/main" val="1039327884"/>
                  </a:ext>
                </a:extLst>
              </a:tr>
              <a:tr h="135327">
                <a:tc vMerge="1">
                  <a:txBody>
                    <a:bodyPr/>
                    <a:lstStyle/>
                    <a:p>
                      <a:endParaRPr kumimoji="1" lang="ja-JP" altLang="en-US"/>
                    </a:p>
                  </a:txBody>
                  <a:tcPr/>
                </a:tc>
                <a:tc>
                  <a:txBody>
                    <a:bodyPr/>
                    <a:lstStyle/>
                    <a:p>
                      <a:pPr algn="l" fontAlgn="ctr"/>
                      <a:r>
                        <a:rPr lang="zh-CN" altLang="en-US" sz="800" b="1" u="none" strike="noStrike">
                          <a:effectLst/>
                          <a:latin typeface="ＭＳ ゴシック" panose="020B0609070205080204" pitchFamily="49" charset="-128"/>
                          <a:ea typeface="ＭＳ ゴシック" panose="020B0609070205080204" pitchFamily="49" charset="-128"/>
                        </a:rPr>
                        <a:t>（３）点　検</a:t>
                      </a:r>
                      <a:endParaRPr lang="zh-CN" altLang="en-US" sz="800" b="1"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nchor="ctr"/>
                </a:tc>
                <a:tc>
                  <a:txBody>
                    <a:bodyPr/>
                    <a:lstStyle/>
                    <a:p>
                      <a:pPr algn="l" fontAlgn="t"/>
                      <a:r>
                        <a:rPr lang="ja-JP" altLang="en-US" sz="800" b="1" u="none" strike="noStrike" dirty="0">
                          <a:effectLst/>
                          <a:latin typeface="ＭＳ ゴシック" panose="020B0609070205080204" pitchFamily="49" charset="-128"/>
                          <a:ea typeface="ＭＳ ゴシック" panose="020B0609070205080204" pitchFamily="49" charset="-128"/>
                        </a:rPr>
                        <a:t>　</a:t>
                      </a: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extLst>
                  <a:ext uri="{0D108BD9-81ED-4DB2-BD59-A6C34878D82A}">
                    <a16:rowId xmlns="" xmlns:a16="http://schemas.microsoft.com/office/drawing/2014/main" val="242886296"/>
                  </a:ext>
                </a:extLst>
              </a:tr>
              <a:tr h="1072538">
                <a:tc vMerge="1">
                  <a:txBody>
                    <a:bodyPr/>
                    <a:lstStyle/>
                    <a:p>
                      <a:endParaRPr kumimoji="1" lang="ja-JP" altLang="en-US"/>
                    </a:p>
                  </a:txBody>
                  <a:tcPr/>
                </a:tc>
                <a:tc>
                  <a:txBody>
                    <a:bodyPr/>
                    <a:lstStyle/>
                    <a:p>
                      <a:pPr algn="l" fontAlgn="t"/>
                      <a:r>
                        <a:rPr lang="ja-JP" altLang="en-US" sz="800" b="1" u="none" strike="noStrike" dirty="0">
                          <a:effectLst/>
                          <a:latin typeface="ＭＳ ゴシック" panose="020B0609070205080204" pitchFamily="49" charset="-128"/>
                          <a:ea typeface="ＭＳ ゴシック" panose="020B0609070205080204" pitchFamily="49" charset="-128"/>
                        </a:rPr>
                        <a:t>　</a:t>
                      </a:r>
                      <a:r>
                        <a:rPr lang="ja-JP" altLang="en-US" sz="800" b="0" u="none" strike="noStrike" dirty="0">
                          <a:effectLst/>
                          <a:latin typeface="ＭＳ ゴシック" panose="020B0609070205080204" pitchFamily="49" charset="-128"/>
                          <a:ea typeface="ＭＳ ゴシック" panose="020B0609070205080204" pitchFamily="49" charset="-128"/>
                        </a:rPr>
                        <a:t>適切なアセスメントが行われているか、ケアプランに基づいたケアが提供されているかなども確認する必要がある。</a:t>
                      </a:r>
                      <a:r>
                        <a:rPr lang="ja-JP" altLang="en-US" sz="800" b="1" u="none" strike="noStrike" dirty="0">
                          <a:effectLst/>
                          <a:latin typeface="ＭＳ ゴシック" panose="020B0609070205080204" pitchFamily="49" charset="-128"/>
                          <a:ea typeface="ＭＳ ゴシック" panose="020B0609070205080204" pitchFamily="49" charset="-128"/>
                        </a:rPr>
                        <a:t/>
                      </a:r>
                      <a:br>
                        <a:rPr lang="ja-JP" altLang="en-US" sz="800" b="1" u="none" strike="noStrike" dirty="0">
                          <a:effectLst/>
                          <a:latin typeface="ＭＳ ゴシック" panose="020B0609070205080204" pitchFamily="49" charset="-128"/>
                          <a:ea typeface="ＭＳ ゴシック" panose="020B0609070205080204" pitchFamily="49" charset="-128"/>
                        </a:rPr>
                      </a:b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tc>
                  <a:txBody>
                    <a:bodyPr/>
                    <a:lstStyle/>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・ケアプラン作成時はご本人・ご家族はもと</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より、職員の意見も取り入れつつ、</a:t>
                      </a:r>
                      <a:r>
                        <a:rPr lang="ja-JP" altLang="en-US" sz="800" b="0" u="sng" strike="noStrike" dirty="0">
                          <a:effectLst/>
                          <a:latin typeface="ＭＳ ゴシック" panose="020B0609070205080204" pitchFamily="49" charset="-128"/>
                          <a:ea typeface="ＭＳ ゴシック" panose="020B0609070205080204" pitchFamily="49" charset="-128"/>
                        </a:rPr>
                        <a:t>一人ひ</a:t>
                      </a:r>
                      <a:endParaRPr lang="en-US" altLang="ja-JP" sz="800" b="0" u="sng"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a:t>
                      </a:r>
                      <a:r>
                        <a:rPr lang="ja-JP" altLang="en-US" sz="800" b="0" u="sng" strike="noStrike" dirty="0">
                          <a:effectLst/>
                          <a:latin typeface="ＭＳ ゴシック" panose="020B0609070205080204" pitchFamily="49" charset="-128"/>
                          <a:ea typeface="ＭＳ ゴシック" panose="020B0609070205080204" pitchFamily="49" charset="-128"/>
                        </a:rPr>
                        <a:t>とりがプラン作成に関わっていることの意</a:t>
                      </a:r>
                      <a:endParaRPr lang="en-US" altLang="ja-JP" sz="800" b="0" u="sng"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a:t>
                      </a:r>
                      <a:r>
                        <a:rPr lang="ja-JP" altLang="en-US" sz="800" b="0" u="sng" strike="noStrike" dirty="0">
                          <a:effectLst/>
                          <a:latin typeface="ＭＳ ゴシック" panose="020B0609070205080204" pitchFamily="49" charset="-128"/>
                          <a:ea typeface="ＭＳ ゴシック" panose="020B0609070205080204" pitchFamily="49" charset="-128"/>
                        </a:rPr>
                        <a:t>識付けを図る</a:t>
                      </a:r>
                      <a:r>
                        <a:rPr lang="ja-JP" altLang="en-US" sz="800" b="0" u="none" strike="noStrike" dirty="0">
                          <a:effectLst/>
                          <a:latin typeface="ＭＳ ゴシック" panose="020B0609070205080204" pitchFamily="49" charset="-128"/>
                          <a:ea typeface="ＭＳ ゴシック" panose="020B0609070205080204" pitchFamily="49" charset="-128"/>
                        </a:rPr>
                        <a:t>。</a:t>
                      </a:r>
                      <a:br>
                        <a:rPr lang="ja-JP" altLang="en-US" sz="800" b="0" u="none" strike="noStrike" dirty="0">
                          <a:effectLst/>
                          <a:latin typeface="ＭＳ ゴシック" panose="020B0609070205080204" pitchFamily="49" charset="-128"/>
                          <a:ea typeface="ＭＳ ゴシック" panose="020B0609070205080204" pitchFamily="49" charset="-128"/>
                        </a:rPr>
                      </a:br>
                      <a:r>
                        <a:rPr lang="ja-JP" altLang="en-US" sz="800" b="0" u="none" strike="noStrike" dirty="0">
                          <a:effectLst/>
                          <a:latin typeface="ＭＳ ゴシック" panose="020B0609070205080204" pitchFamily="49" charset="-128"/>
                          <a:ea typeface="ＭＳ ゴシック" panose="020B0609070205080204" pitchFamily="49" charset="-128"/>
                        </a:rPr>
                        <a:t>・ケアプラン内容を確認しやすいように、</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ミーティング等でプラン内容の振り返る場</a:t>
                      </a:r>
                      <a:endParaRPr lang="en-US" altLang="ja-JP" sz="800" b="0" u="none" strike="noStrike" dirty="0">
                        <a:effectLst/>
                        <a:latin typeface="ＭＳ ゴシック" panose="020B0609070205080204" pitchFamily="49" charset="-128"/>
                        <a:ea typeface="ＭＳ ゴシック" panose="020B0609070205080204" pitchFamily="49" charset="-128"/>
                      </a:endParaRPr>
                    </a:p>
                    <a:p>
                      <a:pPr algn="l" fontAlgn="t"/>
                      <a:r>
                        <a:rPr lang="ja-JP" altLang="en-US" sz="800" b="0" u="none" strike="noStrike" dirty="0">
                          <a:effectLst/>
                          <a:latin typeface="ＭＳ ゴシック" panose="020B0609070205080204" pitchFamily="49" charset="-128"/>
                          <a:ea typeface="ＭＳ ゴシック" panose="020B0609070205080204" pitchFamily="49" charset="-128"/>
                        </a:rPr>
                        <a:t>　を設ける。</a:t>
                      </a:r>
                      <a:r>
                        <a:rPr lang="ja-JP" altLang="en-US" sz="800" b="1" u="none" strike="noStrike" dirty="0">
                          <a:effectLst/>
                          <a:latin typeface="ＭＳ ゴシック" panose="020B0609070205080204" pitchFamily="49" charset="-128"/>
                          <a:ea typeface="ＭＳ ゴシック" panose="020B0609070205080204" pitchFamily="49" charset="-128"/>
                        </a:rPr>
                        <a:t/>
                      </a:r>
                      <a:br>
                        <a:rPr lang="ja-JP" altLang="en-US" sz="800" b="1" u="none" strike="noStrike" dirty="0">
                          <a:effectLst/>
                          <a:latin typeface="ＭＳ ゴシック" panose="020B0609070205080204" pitchFamily="49" charset="-128"/>
                          <a:ea typeface="ＭＳ ゴシック" panose="020B0609070205080204" pitchFamily="49" charset="-128"/>
                        </a:rPr>
                      </a:br>
                      <a:r>
                        <a:rPr lang="ja-JP" altLang="en-US" sz="800" b="1" u="none" strike="noStrike" dirty="0">
                          <a:effectLst/>
                          <a:latin typeface="ＭＳ ゴシック" panose="020B0609070205080204" pitchFamily="49" charset="-128"/>
                          <a:ea typeface="ＭＳ ゴシック" panose="020B0609070205080204" pitchFamily="49" charset="-128"/>
                        </a:rPr>
                        <a:t/>
                      </a:r>
                      <a:br>
                        <a:rPr lang="ja-JP" altLang="en-US" sz="800" b="1" u="none" strike="noStrike" dirty="0">
                          <a:effectLst/>
                          <a:latin typeface="ＭＳ ゴシック" panose="020B0609070205080204" pitchFamily="49" charset="-128"/>
                          <a:ea typeface="ＭＳ ゴシック" panose="020B0609070205080204" pitchFamily="49" charset="-128"/>
                        </a:rPr>
                      </a:br>
                      <a:endParaRPr lang="ja-JP" altLang="en-US" sz="8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8935" marR="8935" marT="8935" marB="0"/>
                </a:tc>
                <a:extLst>
                  <a:ext uri="{0D108BD9-81ED-4DB2-BD59-A6C34878D82A}">
                    <a16:rowId xmlns="" xmlns:a16="http://schemas.microsoft.com/office/drawing/2014/main" val="1396062520"/>
                  </a:ext>
                </a:extLst>
              </a:tr>
            </a:tbl>
          </a:graphicData>
        </a:graphic>
      </p:graphicFrame>
      <p:sp>
        <p:nvSpPr>
          <p:cNvPr id="24" name="四角形: 角を丸くする 23">
            <a:extLst>
              <a:ext uri="{FF2B5EF4-FFF2-40B4-BE49-F238E27FC236}">
                <a16:creationId xmlns="" xmlns:a16="http://schemas.microsoft.com/office/drawing/2014/main" id="{409005C5-535E-40FE-9BB7-4D4FF4B54B88}"/>
              </a:ext>
            </a:extLst>
          </p:cNvPr>
          <p:cNvSpPr/>
          <p:nvPr/>
        </p:nvSpPr>
        <p:spPr>
          <a:xfrm>
            <a:off x="7841409" y="2207505"/>
            <a:ext cx="3278038" cy="29329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1400" b="1" dirty="0">
                <a:latin typeface="ＭＳ ゴシック" panose="020B0609070205080204" pitchFamily="49" charset="-128"/>
                <a:ea typeface="ＭＳ ゴシック" panose="020B0609070205080204" pitchFamily="49" charset="-128"/>
              </a:rPr>
              <a:t>職務分掌表（一部）</a:t>
            </a:r>
            <a:endParaRPr kumimoji="1" lang="ja-JP" altLang="en-US" sz="1400" b="1" dirty="0">
              <a:latin typeface="ＭＳ ゴシック" panose="020B0609070205080204" pitchFamily="49" charset="-128"/>
              <a:ea typeface="ＭＳ ゴシック" panose="020B0609070205080204" pitchFamily="49" charset="-128"/>
            </a:endParaRPr>
          </a:p>
        </p:txBody>
      </p:sp>
      <p:graphicFrame>
        <p:nvGraphicFramePr>
          <p:cNvPr id="26" name="表 25">
            <a:extLst>
              <a:ext uri="{FF2B5EF4-FFF2-40B4-BE49-F238E27FC236}">
                <a16:creationId xmlns="" xmlns:a16="http://schemas.microsoft.com/office/drawing/2014/main" id="{249BBD48-B560-40A1-AFE6-C90B3F731A54}"/>
              </a:ext>
            </a:extLst>
          </p:cNvPr>
          <p:cNvGraphicFramePr>
            <a:graphicFrameLocks noGrp="1"/>
          </p:cNvGraphicFramePr>
          <p:nvPr>
            <p:extLst>
              <p:ext uri="{D42A27DB-BD31-4B8C-83A1-F6EECF244321}">
                <p14:modId xmlns:p14="http://schemas.microsoft.com/office/powerpoint/2010/main" val="3204335350"/>
              </p:ext>
            </p:extLst>
          </p:nvPr>
        </p:nvGraphicFramePr>
        <p:xfrm>
          <a:off x="7323824" y="2579298"/>
          <a:ext cx="4313207" cy="4098097"/>
        </p:xfrm>
        <a:graphic>
          <a:graphicData uri="http://schemas.openxmlformats.org/drawingml/2006/table">
            <a:tbl>
              <a:tblPr/>
              <a:tblGrid>
                <a:gridCol w="4313207">
                  <a:extLst>
                    <a:ext uri="{9D8B030D-6E8A-4147-A177-3AD203B41FA5}">
                      <a16:colId xmlns="" xmlns:a16="http://schemas.microsoft.com/office/drawing/2014/main" val="365608034"/>
                    </a:ext>
                  </a:extLst>
                </a:gridCol>
              </a:tblGrid>
              <a:tr h="4098097">
                <a:tc>
                  <a:txBody>
                    <a:bodyPr/>
                    <a:lstStyle/>
                    <a:p>
                      <a:endParaRPr kumimoji="1" lang="ja-JP" alt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 xmlns:a16="http://schemas.microsoft.com/office/drawing/2014/main" val="2607114186"/>
                  </a:ext>
                </a:extLst>
              </a:tr>
            </a:tbl>
          </a:graphicData>
        </a:graphic>
      </p:graphicFrame>
    </p:spTree>
    <p:extLst>
      <p:ext uri="{BB962C8B-B14F-4D97-AF65-F5344CB8AC3E}">
        <p14:creationId xmlns:p14="http://schemas.microsoft.com/office/powerpoint/2010/main" val="1875429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879893" y="514495"/>
            <a:ext cx="10325819" cy="824083"/>
          </a:xfrm>
        </p:spPr>
        <p:txBody>
          <a:bodyPr>
            <a:normAutofit fontScale="90000"/>
          </a:bodyPr>
          <a:lstStyle/>
          <a:p>
            <a:pPr algn="l"/>
            <a:r>
              <a:rPr lang="ja-JP" altLang="en-US" sz="2000" b="1" dirty="0">
                <a:latin typeface="ＭＳ ゴシック" panose="020B0609070205080204" pitchFamily="49" charset="-128"/>
                <a:ea typeface="ＭＳ ゴシック" panose="020B0609070205080204" pitchFamily="49" charset="-128"/>
              </a:rPr>
              <a:t>（手順書の作成）</a:t>
            </a:r>
            <a:r>
              <a:rPr lang="en-US" altLang="ja-JP" sz="2000" b="1" dirty="0">
                <a:latin typeface="ＭＳ ゴシック" panose="020B0609070205080204" pitchFamily="49" charset="-128"/>
                <a:ea typeface="ＭＳ ゴシック" panose="020B0609070205080204" pitchFamily="49" charset="-128"/>
              </a:rPr>
              <a:t>『</a:t>
            </a:r>
            <a:r>
              <a:rPr lang="ja-JP" altLang="en-US" sz="2000" b="1" dirty="0">
                <a:latin typeface="ＭＳ ゴシック" panose="020B0609070205080204" pitchFamily="49" charset="-128"/>
                <a:ea typeface="ＭＳ ゴシック" panose="020B0609070205080204" pitchFamily="49" charset="-128"/>
              </a:rPr>
              <a:t>３Ｍ（ムリ・ムダ・ムラ）調査</a:t>
            </a:r>
            <a:r>
              <a:rPr lang="en-US" altLang="ja-JP" sz="2000" b="1" dirty="0">
                <a:latin typeface="ＭＳ ゴシック" panose="020B0609070205080204" pitchFamily="49" charset="-128"/>
                <a:ea typeface="ＭＳ ゴシック" panose="020B0609070205080204" pitchFamily="49" charset="-128"/>
              </a:rPr>
              <a:t>』</a:t>
            </a:r>
            <a:r>
              <a:rPr lang="ja-JP" altLang="en-US" sz="2000" b="1" dirty="0">
                <a:latin typeface="ＭＳ ゴシック" panose="020B0609070205080204" pitchFamily="49" charset="-128"/>
                <a:ea typeface="ＭＳ ゴシック" panose="020B0609070205080204" pitchFamily="49" charset="-128"/>
              </a:rPr>
              <a:t>を実施。職員の声を手順書に反映</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　　　　　　　　　　　</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endParaRPr kumimoji="1" lang="ja-JP" altLang="en-US" sz="2000" b="1" dirty="0">
              <a:latin typeface="ＭＳ ゴシック" panose="020B0609070205080204" pitchFamily="49" charset="-128"/>
              <a:ea typeface="ＭＳ ゴシック" panose="020B0609070205080204" pitchFamily="49" charset="-128"/>
            </a:endParaRP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500333" y="1122976"/>
            <a:ext cx="11113698" cy="5407220"/>
          </a:xfrm>
        </p:spPr>
        <p:txBody>
          <a:bodyPr>
            <a:normAutofit lnSpcReduction="10000"/>
          </a:bodyPr>
          <a:lstStyle/>
          <a:p>
            <a:pPr algn="l"/>
            <a:r>
              <a:rPr kumimoji="1" lang="ja-JP" altLang="en-US" sz="20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　手順</a:t>
            </a:r>
            <a:r>
              <a:rPr lang="ja-JP" altLang="en-US" sz="1400" dirty="0">
                <a:latin typeface="ＭＳ ゴシック" panose="020B0609070205080204" pitchFamily="49" charset="-128"/>
                <a:ea typeface="ＭＳ ゴシック" panose="020B0609070205080204" pitchFamily="49" charset="-128"/>
              </a:rPr>
              <a:t>書を作成することで、業務手順の把握のほか、整理整頓への意識も高まった。</a:t>
            </a:r>
            <a:r>
              <a:rPr kumimoji="1"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「看取り介護時における夜勤者への対応書」を作成し、夜勤者以外の専門職への業務を振り分け</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たことにより、夜勤者が業務に専念できるようになり、残業の減少に繋がった。　　　　　　　　　　　　　　　　　</a:t>
            </a:r>
            <a:endParaRPr kumimoji="1"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◇流し台の清掃業務等、清掃・整理整頓については各職員が独自の対応をしており</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「ムラ」が生じていた。誰もが標準的な手順書を作成し、周知する必要があった。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◇職員への</a:t>
            </a:r>
            <a:r>
              <a:rPr lang="en-US" altLang="ja-JP" sz="1400" dirty="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３</a:t>
            </a:r>
            <a:r>
              <a:rPr lang="en-US" altLang="ja-JP" sz="1400" dirty="0">
                <a:latin typeface="ＭＳ ゴシック" panose="020B0609070205080204" pitchFamily="49" charset="-128"/>
                <a:ea typeface="ＭＳ ゴシック" panose="020B0609070205080204" pitchFamily="49" charset="-128"/>
              </a:rPr>
              <a:t>Ⅿ</a:t>
            </a:r>
            <a:r>
              <a:rPr lang="ja-JP" altLang="en-US" sz="1400" dirty="0">
                <a:latin typeface="ＭＳ ゴシック" panose="020B0609070205080204" pitchFamily="49" charset="-128"/>
                <a:ea typeface="ＭＳ ゴシック" panose="020B0609070205080204" pitchFamily="49" charset="-128"/>
              </a:rPr>
              <a:t>（ムリ・ムダ・ムラ）調査</a:t>
            </a:r>
            <a:r>
              <a:rPr lang="en-US" altLang="ja-JP" sz="1400" dirty="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を実施したところ、看取り介護時に</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おける夜勤者の人員的・精神的な不安が大きいことを把握。今後の早急な体制構</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築の必要性が生じた。</a:t>
            </a:r>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◇調査を実施し、現状の課題を洗い出したあと、ユニットリーダー職以上で手順書を</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作成。誰もが平準的な業務（整理整頓・清掃等）ができるようにした。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◇「看取り介護手順書」を作成。看取り介護時には待機看護師以外にも施設長、課長、</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相談員等がご家族に代わり、看取り介護対象入居者への対応を行うなど、夜勤者</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が安心して業務に専念できる</a:t>
            </a:r>
            <a:r>
              <a:rPr kumimoji="1" lang="ja-JP" altLang="en-US" sz="1400" dirty="0">
                <a:latin typeface="ＭＳ ゴシック" panose="020B0609070205080204" pitchFamily="49" charset="-128"/>
                <a:ea typeface="ＭＳ ゴシック" panose="020B0609070205080204" pitchFamily="49" charset="-128"/>
              </a:rPr>
              <a:t>ようバックアップ体制を敷いた。</a:t>
            </a:r>
            <a:endParaRPr kumimoji="1"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178554" y="4796287"/>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574945" y="1246870"/>
            <a:ext cx="1130061" cy="534837"/>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744747" y="2314061"/>
            <a:ext cx="1130061" cy="33198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744747" y="4232711"/>
            <a:ext cx="1618593" cy="3319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9" y="1122976"/>
            <a:ext cx="11225842" cy="100940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293297" y="2216990"/>
            <a:ext cx="7548112" cy="4201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1874809" y="1207564"/>
            <a:ext cx="1519837" cy="28069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solidFill>
                  <a:schemeClr val="bg1"/>
                </a:solidFill>
                <a:latin typeface="ＭＳ ゴシック" panose="020B0609070205080204" pitchFamily="49" charset="-128"/>
                <a:ea typeface="ＭＳ ゴシック" panose="020B0609070205080204" pitchFamily="49" charset="-128"/>
              </a:rPr>
              <a:t>業務の質の向上</a:t>
            </a:r>
          </a:p>
        </p:txBody>
      </p:sp>
      <p:sp>
        <p:nvSpPr>
          <p:cNvPr id="24" name="四角形: 角を丸くする 23">
            <a:extLst>
              <a:ext uri="{FF2B5EF4-FFF2-40B4-BE49-F238E27FC236}">
                <a16:creationId xmlns="" xmlns:a16="http://schemas.microsoft.com/office/drawing/2014/main" id="{409005C5-535E-40FE-9BB7-4D4FF4B54B88}"/>
              </a:ext>
            </a:extLst>
          </p:cNvPr>
          <p:cNvSpPr/>
          <p:nvPr/>
        </p:nvSpPr>
        <p:spPr>
          <a:xfrm>
            <a:off x="8201661" y="2390452"/>
            <a:ext cx="3412370" cy="29329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latin typeface="ＭＳ ゴシック" panose="020B0609070205080204" pitchFamily="49" charset="-128"/>
                <a:ea typeface="ＭＳ ゴシック" panose="020B0609070205080204" pitchFamily="49" charset="-128"/>
              </a:rPr>
              <a:t>看取り介護手順書</a:t>
            </a:r>
            <a:r>
              <a:rPr lang="ja-JP" altLang="en-US" sz="1400" b="1" dirty="0">
                <a:latin typeface="ＭＳ ゴシック" panose="020B0609070205080204" pitchFamily="49" charset="-128"/>
                <a:ea typeface="ＭＳ ゴシック" panose="020B0609070205080204" pitchFamily="49" charset="-128"/>
              </a:rPr>
              <a:t>（</a:t>
            </a:r>
            <a:r>
              <a:rPr kumimoji="1" lang="ja-JP" altLang="en-US" sz="1400" b="1" dirty="0">
                <a:latin typeface="ＭＳ ゴシック" panose="020B0609070205080204" pitchFamily="49" charset="-128"/>
                <a:ea typeface="ＭＳ ゴシック" panose="020B0609070205080204" pitchFamily="49" charset="-128"/>
              </a:rPr>
              <a:t>要旨）</a:t>
            </a:r>
          </a:p>
        </p:txBody>
      </p:sp>
      <p:sp>
        <p:nvSpPr>
          <p:cNvPr id="15" name="四角形: 角を丸くする 14">
            <a:extLst>
              <a:ext uri="{FF2B5EF4-FFF2-40B4-BE49-F238E27FC236}">
                <a16:creationId xmlns="" xmlns:a16="http://schemas.microsoft.com/office/drawing/2014/main" id="{964799CC-92B3-4D74-BBB2-676C61CE2AA7}"/>
              </a:ext>
            </a:extLst>
          </p:cNvPr>
          <p:cNvSpPr/>
          <p:nvPr/>
        </p:nvSpPr>
        <p:spPr>
          <a:xfrm>
            <a:off x="1891762" y="1570175"/>
            <a:ext cx="1519837" cy="28069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1400" b="1" dirty="0">
                <a:solidFill>
                  <a:schemeClr val="bg1"/>
                </a:solidFill>
                <a:latin typeface="ＭＳ ゴシック" panose="020B0609070205080204" pitchFamily="49" charset="-128"/>
                <a:ea typeface="ＭＳ ゴシック" panose="020B0609070205080204" pitchFamily="49" charset="-128"/>
              </a:rPr>
              <a:t>量的な効率化</a:t>
            </a:r>
            <a:endParaRPr kumimoji="1" lang="ja-JP" altLang="en-US" sz="1400" b="1" dirty="0">
              <a:solidFill>
                <a:schemeClr val="bg1"/>
              </a:solidFill>
              <a:latin typeface="ＭＳ ゴシック" panose="020B0609070205080204" pitchFamily="49" charset="-128"/>
              <a:ea typeface="ＭＳ ゴシック" panose="020B0609070205080204" pitchFamily="49" charset="-128"/>
            </a:endParaRPr>
          </a:p>
        </p:txBody>
      </p:sp>
      <p:sp>
        <p:nvSpPr>
          <p:cNvPr id="4" name="Rectangle 2">
            <a:extLst>
              <a:ext uri="{FF2B5EF4-FFF2-40B4-BE49-F238E27FC236}">
                <a16:creationId xmlns="" xmlns:a16="http://schemas.microsoft.com/office/drawing/2014/main" id="{668E73B7-D81F-4E18-86AF-1E7B2C3A733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2" name="四角形: 角を丸くする 21">
            <a:extLst>
              <a:ext uri="{FF2B5EF4-FFF2-40B4-BE49-F238E27FC236}">
                <a16:creationId xmlns="" xmlns:a16="http://schemas.microsoft.com/office/drawing/2014/main" id="{E52EFDDA-C758-4A74-85FD-FFD2853A827C}"/>
              </a:ext>
            </a:extLst>
          </p:cNvPr>
          <p:cNvSpPr/>
          <p:nvPr/>
        </p:nvSpPr>
        <p:spPr>
          <a:xfrm>
            <a:off x="8150065" y="2741046"/>
            <a:ext cx="3412369" cy="3677831"/>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Rectangle 5">
            <a:extLst>
              <a:ext uri="{FF2B5EF4-FFF2-40B4-BE49-F238E27FC236}">
                <a16:creationId xmlns="" xmlns:a16="http://schemas.microsoft.com/office/drawing/2014/main" id="{3A10387B-AB42-4881-B8C0-AB744490BA60}"/>
              </a:ext>
            </a:extLst>
          </p:cNvPr>
          <p:cNvSpPr>
            <a:spLocks noChangeArrowheads="1"/>
          </p:cNvSpPr>
          <p:nvPr/>
        </p:nvSpPr>
        <p:spPr bwMode="auto">
          <a:xfrm>
            <a:off x="195530" y="16102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7" name="Rectangle 6">
            <a:extLst>
              <a:ext uri="{FF2B5EF4-FFF2-40B4-BE49-F238E27FC236}">
                <a16:creationId xmlns="" xmlns:a16="http://schemas.microsoft.com/office/drawing/2014/main" id="{A7C9CD35-0A51-4845-BE76-46BA72BE18DD}"/>
              </a:ext>
            </a:extLst>
          </p:cNvPr>
          <p:cNvSpPr>
            <a:spLocks noChangeArrowheads="1"/>
          </p:cNvSpPr>
          <p:nvPr/>
        </p:nvSpPr>
        <p:spPr bwMode="auto">
          <a:xfrm>
            <a:off x="8304199" y="2995031"/>
            <a:ext cx="3143054"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看取り介護時における夜勤者への対応について</a:t>
            </a:r>
            <a:endPar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endPar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当</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園では、夜勤を行う職員の不安を軽減し、安心して夜勤が出来るような体制を構築して</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いきます。</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100" dirty="0">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【具体的な取り組み】</a:t>
            </a:r>
            <a:endParaRPr kumimoji="0" lang="ja-JP" altLang="ja-JP" sz="11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看護職員のオンコールとは別に、ご家族の不</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在時など、介護職以外の職種（施設長、相談</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員等）が、看取り介護期間に来園して対応す</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るなど、看取り介護が安心して行えれるよう</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バックアップ体制を整え、夜勤者を支えてい</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きます。</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また、看取り介護終了の時には、待機看護職</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員以外にも施設長や課長、相談員が来園し、</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入居者・ご家族に感謝の気持ちを込めた対応</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を行います。</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 </a:t>
            </a:r>
          </a:p>
        </p:txBody>
      </p:sp>
    </p:spTree>
    <p:extLst>
      <p:ext uri="{BB962C8B-B14F-4D97-AF65-F5344CB8AC3E}">
        <p14:creationId xmlns:p14="http://schemas.microsoft.com/office/powerpoint/2010/main" val="4241757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515503" y="402573"/>
            <a:ext cx="10926836" cy="824083"/>
          </a:xfrm>
        </p:spPr>
        <p:txBody>
          <a:bodyPr>
            <a:normAutofit fontScale="90000"/>
          </a:bodyPr>
          <a:lstStyle/>
          <a:p>
            <a:pPr algn="l"/>
            <a:r>
              <a:rPr lang="ja-JP" altLang="en-US" sz="2000" b="1" dirty="0">
                <a:latin typeface="ＭＳ ゴシック" panose="020B0609070205080204" pitchFamily="49" charset="-128"/>
                <a:ea typeface="ＭＳ ゴシック" panose="020B0609070205080204" pitchFamily="49" charset="-128"/>
              </a:rPr>
              <a:t>（記録・報告様式の工夫）記録方法の見直しによる業務効率化。職員間のコミュニケーション増加へ</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　　　　　　　　　　　</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endParaRPr kumimoji="1" lang="ja-JP" altLang="en-US" sz="2000" b="1" dirty="0">
              <a:latin typeface="ＭＳ ゴシック" panose="020B0609070205080204" pitchFamily="49" charset="-128"/>
              <a:ea typeface="ＭＳ ゴシック" panose="020B0609070205080204" pitchFamily="49" charset="-128"/>
            </a:endParaRP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500333" y="1122976"/>
            <a:ext cx="11113698" cy="5407220"/>
          </a:xfrm>
        </p:spPr>
        <p:txBody>
          <a:bodyPr>
            <a:normAutofit/>
          </a:bodyPr>
          <a:lstStyle/>
          <a:p>
            <a:pPr algn="l"/>
            <a:r>
              <a:rPr kumimoji="1" lang="ja-JP" altLang="en-US" sz="2000" dirty="0">
                <a:latin typeface="ＭＳ ゴシック" panose="020B0609070205080204" pitchFamily="49" charset="-128"/>
                <a:ea typeface="ＭＳ ゴシック" panose="020B0609070205080204" pitchFamily="49" charset="-128"/>
              </a:rPr>
              <a:t>　　　　　　　　　　　</a:t>
            </a:r>
            <a:r>
              <a:rPr lang="ja-JP" altLang="en-US" sz="1300" b="1" dirty="0">
                <a:latin typeface="ＭＳ ゴシック" panose="020B0609070205080204" pitchFamily="49" charset="-128"/>
                <a:ea typeface="ＭＳ ゴシック" panose="020B0609070205080204" pitchFamily="49" charset="-128"/>
              </a:rPr>
              <a:t>介護情報共有ソフト</a:t>
            </a:r>
            <a:r>
              <a:rPr kumimoji="1" lang="ja-JP" altLang="en-US" sz="1300" b="1" dirty="0">
                <a:latin typeface="ＭＳ ゴシック" panose="020B0609070205080204" pitchFamily="49" charset="-128"/>
                <a:ea typeface="ＭＳ ゴシック" panose="020B0609070205080204" pitchFamily="49" charset="-128"/>
              </a:rPr>
              <a:t>を導入。タブレットを活用することで情報の集約と二重</a:t>
            </a:r>
            <a:endParaRPr kumimoji="1" lang="en-US" altLang="ja-JP" sz="1300" b="1" dirty="0">
              <a:latin typeface="ＭＳ ゴシック" panose="020B0609070205080204" pitchFamily="49" charset="-128"/>
              <a:ea typeface="ＭＳ ゴシック" panose="020B0609070205080204" pitchFamily="49" charset="-128"/>
            </a:endParaRPr>
          </a:p>
          <a:p>
            <a:pPr algn="l"/>
            <a:r>
              <a:rPr kumimoji="1" lang="ja-JP" altLang="en-US" sz="1300" b="1" dirty="0">
                <a:latin typeface="ＭＳ ゴシック" panose="020B0609070205080204" pitchFamily="49" charset="-128"/>
                <a:ea typeface="ＭＳ ゴシック" panose="020B0609070205080204" pitchFamily="49" charset="-128"/>
              </a:rPr>
              <a:t>　　　　　　　　　　　　　　　　　記録の</a:t>
            </a:r>
            <a:r>
              <a:rPr kumimoji="1" lang="ja-JP" altLang="en-US" sz="1300" b="1">
                <a:latin typeface="ＭＳ ゴシック" panose="020B0609070205080204" pitchFamily="49" charset="-128"/>
                <a:ea typeface="ＭＳ ゴシック" panose="020B0609070205080204" pitchFamily="49" charset="-128"/>
              </a:rPr>
              <a:t>回避、そして</a:t>
            </a:r>
            <a:r>
              <a:rPr kumimoji="1" lang="ja-JP" altLang="en-US" sz="1300" b="1" dirty="0">
                <a:latin typeface="ＭＳ ゴシック" panose="020B0609070205080204" pitchFamily="49" charset="-128"/>
                <a:ea typeface="ＭＳ ゴシック" panose="020B0609070205080204" pitchFamily="49" charset="-128"/>
              </a:rPr>
              <a:t>いつ</a:t>
            </a:r>
            <a:r>
              <a:rPr kumimoji="1" lang="ja-JP" altLang="en-US" sz="1300" b="1">
                <a:latin typeface="ＭＳ ゴシック" panose="020B0609070205080204" pitchFamily="49" charset="-128"/>
                <a:ea typeface="ＭＳ ゴシック" panose="020B0609070205080204" pitchFamily="49" charset="-128"/>
              </a:rPr>
              <a:t>でも</a:t>
            </a:r>
            <a:r>
              <a:rPr lang="ja-JP" altLang="en-US" sz="1300" b="1">
                <a:latin typeface="ＭＳ ゴシック" panose="020B0609070205080204" pitchFamily="49" charset="-128"/>
                <a:ea typeface="ＭＳ ゴシック" panose="020B0609070205080204" pitchFamily="49" charset="-128"/>
              </a:rPr>
              <a:t>情報共有ができ、</a:t>
            </a:r>
            <a:r>
              <a:rPr lang="ja-JP" altLang="en-US" sz="1300" b="1" dirty="0">
                <a:latin typeface="ＭＳ ゴシック" panose="020B0609070205080204" pitchFamily="49" charset="-128"/>
                <a:ea typeface="ＭＳ ゴシック" panose="020B0609070205080204" pitchFamily="49" charset="-128"/>
              </a:rPr>
              <a:t>業務効率の改善が図れた。</a:t>
            </a:r>
            <a:endParaRPr lang="en-US" altLang="ja-JP" sz="1300" b="1" dirty="0">
              <a:latin typeface="ＭＳ ゴシック" panose="020B0609070205080204" pitchFamily="49" charset="-128"/>
              <a:ea typeface="ＭＳ ゴシック" panose="020B0609070205080204" pitchFamily="49" charset="-128"/>
            </a:endParaRPr>
          </a:p>
          <a:p>
            <a:pPr algn="l"/>
            <a:r>
              <a:rPr kumimoji="1" lang="ja-JP" altLang="en-US" sz="1400" b="1" dirty="0">
                <a:latin typeface="ＭＳ ゴシック" panose="020B0609070205080204" pitchFamily="49" charset="-128"/>
                <a:ea typeface="ＭＳ ゴシック" panose="020B0609070205080204" pitchFamily="49" charset="-128"/>
              </a:rPr>
              <a:t>　　　　　　　　　　　　　　　　</a:t>
            </a:r>
            <a:r>
              <a:rPr kumimoji="1" lang="ja-JP" altLang="en-US" sz="1300" b="1" dirty="0">
                <a:latin typeface="ＭＳ ゴシック" panose="020B0609070205080204" pitchFamily="49" charset="-128"/>
                <a:ea typeface="ＭＳ ゴシック" panose="020B0609070205080204" pitchFamily="49" charset="-128"/>
              </a:rPr>
              <a:t>印刷する機会が減り、コピー用紙の使用料が既に</a:t>
            </a:r>
            <a:r>
              <a:rPr lang="ja-JP" altLang="en-US" sz="1300" b="1" dirty="0">
                <a:latin typeface="ＭＳ ゴシック" panose="020B0609070205080204" pitchFamily="49" charset="-128"/>
                <a:ea typeface="ＭＳ ゴシック" panose="020B0609070205080204" pitchFamily="49" charset="-128"/>
              </a:rPr>
              <a:t>約</a:t>
            </a:r>
            <a:r>
              <a:rPr kumimoji="1" lang="en-US" altLang="ja-JP" sz="1300" b="1" dirty="0">
                <a:latin typeface="ＭＳ ゴシック" panose="020B0609070205080204" pitchFamily="49" charset="-128"/>
                <a:ea typeface="ＭＳ ゴシック" panose="020B0609070205080204" pitchFamily="49" charset="-128"/>
              </a:rPr>
              <a:t>3</a:t>
            </a:r>
            <a:r>
              <a:rPr kumimoji="1" lang="ja-JP" altLang="en-US" sz="1300" b="1" dirty="0">
                <a:latin typeface="ＭＳ ゴシック" panose="020B0609070205080204" pitchFamily="49" charset="-128"/>
                <a:ea typeface="ＭＳ ゴシック" panose="020B0609070205080204" pitchFamily="49" charset="-128"/>
              </a:rPr>
              <a:t>割削減できた。</a:t>
            </a:r>
            <a:endParaRPr kumimoji="1" lang="en-US" altLang="ja-JP" sz="1300" b="1" dirty="0">
              <a:latin typeface="ＭＳ ゴシック" panose="020B0609070205080204" pitchFamily="49" charset="-128"/>
              <a:ea typeface="ＭＳ ゴシック" panose="020B0609070205080204" pitchFamily="49" charset="-128"/>
            </a:endParaRPr>
          </a:p>
          <a:p>
            <a:pPr algn="l"/>
            <a:r>
              <a:rPr kumimoji="1" lang="ja-JP" altLang="en-US" sz="1300" dirty="0">
                <a:latin typeface="ＭＳ ゴシック" panose="020B0609070205080204" pitchFamily="49" charset="-128"/>
                <a:ea typeface="ＭＳ ゴシック" panose="020B0609070205080204" pitchFamily="49" charset="-128"/>
              </a:rPr>
              <a:t>　　　　　　　　　　　　　　　　　　　　　　　　　　　　　　　　　</a:t>
            </a:r>
            <a:endParaRPr kumimoji="1" lang="en-US" altLang="ja-JP" sz="13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◇ケア記録の殆どは紙ベースで行っていた。介護記録や事故報告書等、二重記録も</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多く、職員の負担も生じ、時間的なムダがある現状であった。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◇パソコン操作を含め、操作に不慣れな職員が少なからず多くいる現状であった。</a:t>
            </a:r>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◇記録業務を紙ベースからタブレットに切り替えるため、業者とオンラインで繋ぎ、</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「取り扱い説明会」を何度も実施し、操作方法を学習するタイムリーな把握に努めた。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◇操作に不慣れな職員に対し、若手を中心とした教える側の職員の姿が自然発生的に</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見られ、世代に関わらず、職員間のコミュニケーションの増加にも繋がった。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（操作に不慣れな職員が、一生懸命覚えるという向上心も見られている）</a:t>
            </a:r>
            <a:endParaRPr lang="en-US" altLang="ja-JP" sz="1400" dirty="0">
              <a:latin typeface="ＭＳ ゴシック" panose="020B0609070205080204" pitchFamily="49" charset="-128"/>
              <a:ea typeface="ＭＳ ゴシック" panose="020B0609070205080204" pitchFamily="49" charset="-128"/>
            </a:endParaRPr>
          </a:p>
        </p:txBody>
      </p:sp>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58492" y="4823711"/>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500333" y="1288042"/>
            <a:ext cx="928778" cy="465370"/>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744747" y="2314061"/>
            <a:ext cx="1130061" cy="33198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744747" y="4232711"/>
            <a:ext cx="1618593" cy="3319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9" y="1122976"/>
            <a:ext cx="8919713" cy="100940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388189" y="2216990"/>
            <a:ext cx="7470088" cy="4201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1554043" y="1213696"/>
            <a:ext cx="1519837" cy="28069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solidFill>
                  <a:schemeClr val="bg1"/>
                </a:solidFill>
                <a:latin typeface="ＭＳ ゴシック" panose="020B0609070205080204" pitchFamily="49" charset="-128"/>
                <a:ea typeface="ＭＳ ゴシック" panose="020B0609070205080204" pitchFamily="49" charset="-128"/>
              </a:rPr>
              <a:t>業務の質の向上</a:t>
            </a:r>
          </a:p>
        </p:txBody>
      </p:sp>
      <p:sp>
        <p:nvSpPr>
          <p:cNvPr id="24" name="四角形: 角を丸くする 23">
            <a:extLst>
              <a:ext uri="{FF2B5EF4-FFF2-40B4-BE49-F238E27FC236}">
                <a16:creationId xmlns="" xmlns:a16="http://schemas.microsoft.com/office/drawing/2014/main" id="{409005C5-535E-40FE-9BB7-4D4FF4B54B88}"/>
              </a:ext>
            </a:extLst>
          </p:cNvPr>
          <p:cNvSpPr/>
          <p:nvPr/>
        </p:nvSpPr>
        <p:spPr>
          <a:xfrm>
            <a:off x="8048445" y="2412713"/>
            <a:ext cx="3412370" cy="29329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latin typeface="ＭＳ ゴシック" panose="020B0609070205080204" pitchFamily="49" charset="-128"/>
                <a:ea typeface="ＭＳ ゴシック" panose="020B0609070205080204" pitchFamily="49" charset="-128"/>
              </a:rPr>
              <a:t>これまでの効果（要旨）</a:t>
            </a:r>
          </a:p>
        </p:txBody>
      </p:sp>
      <p:sp>
        <p:nvSpPr>
          <p:cNvPr id="15" name="四角形: 角を丸くする 14">
            <a:extLst>
              <a:ext uri="{FF2B5EF4-FFF2-40B4-BE49-F238E27FC236}">
                <a16:creationId xmlns="" xmlns:a16="http://schemas.microsoft.com/office/drawing/2014/main" id="{964799CC-92B3-4D74-BBB2-676C61CE2AA7}"/>
              </a:ext>
            </a:extLst>
          </p:cNvPr>
          <p:cNvSpPr/>
          <p:nvPr/>
        </p:nvSpPr>
        <p:spPr>
          <a:xfrm>
            <a:off x="1554043" y="1613064"/>
            <a:ext cx="1519837" cy="28069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1400" b="1" dirty="0">
                <a:solidFill>
                  <a:schemeClr val="bg1"/>
                </a:solidFill>
                <a:latin typeface="ＭＳ ゴシック" panose="020B0609070205080204" pitchFamily="49" charset="-128"/>
                <a:ea typeface="ＭＳ ゴシック" panose="020B0609070205080204" pitchFamily="49" charset="-128"/>
              </a:rPr>
              <a:t>量的な効率化</a:t>
            </a:r>
            <a:endParaRPr kumimoji="1" lang="ja-JP" altLang="en-US" sz="1400" b="1" dirty="0">
              <a:solidFill>
                <a:schemeClr val="bg1"/>
              </a:solidFill>
              <a:latin typeface="ＭＳ ゴシック" panose="020B0609070205080204" pitchFamily="49" charset="-128"/>
              <a:ea typeface="ＭＳ ゴシック" panose="020B0609070205080204" pitchFamily="49" charset="-128"/>
            </a:endParaRPr>
          </a:p>
        </p:txBody>
      </p:sp>
      <p:sp>
        <p:nvSpPr>
          <p:cNvPr id="4" name="Rectangle 2">
            <a:extLst>
              <a:ext uri="{FF2B5EF4-FFF2-40B4-BE49-F238E27FC236}">
                <a16:creationId xmlns="" xmlns:a16="http://schemas.microsoft.com/office/drawing/2014/main" id="{668E73B7-D81F-4E18-86AF-1E7B2C3A733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2" name="四角形: 角を丸くする 21">
            <a:extLst>
              <a:ext uri="{FF2B5EF4-FFF2-40B4-BE49-F238E27FC236}">
                <a16:creationId xmlns="" xmlns:a16="http://schemas.microsoft.com/office/drawing/2014/main" id="{E52EFDDA-C758-4A74-85FD-FFD2853A827C}"/>
              </a:ext>
            </a:extLst>
          </p:cNvPr>
          <p:cNvSpPr/>
          <p:nvPr/>
        </p:nvSpPr>
        <p:spPr>
          <a:xfrm>
            <a:off x="8048445" y="2741046"/>
            <a:ext cx="3513989" cy="3677831"/>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Rectangle 5">
            <a:extLst>
              <a:ext uri="{FF2B5EF4-FFF2-40B4-BE49-F238E27FC236}">
                <a16:creationId xmlns="" xmlns:a16="http://schemas.microsoft.com/office/drawing/2014/main" id="{3A10387B-AB42-4881-B8C0-AB744490BA60}"/>
              </a:ext>
            </a:extLst>
          </p:cNvPr>
          <p:cNvSpPr>
            <a:spLocks noChangeArrowheads="1"/>
          </p:cNvSpPr>
          <p:nvPr/>
        </p:nvSpPr>
        <p:spPr bwMode="auto">
          <a:xfrm>
            <a:off x="195530" y="16102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7" name="Rectangle 6">
            <a:extLst>
              <a:ext uri="{FF2B5EF4-FFF2-40B4-BE49-F238E27FC236}">
                <a16:creationId xmlns="" xmlns:a16="http://schemas.microsoft.com/office/drawing/2014/main" id="{A7C9CD35-0A51-4845-BE76-46BA72BE18DD}"/>
              </a:ext>
            </a:extLst>
          </p:cNvPr>
          <p:cNvSpPr>
            <a:spLocks noChangeArrowheads="1"/>
          </p:cNvSpPr>
          <p:nvPr/>
        </p:nvSpPr>
        <p:spPr bwMode="auto">
          <a:xfrm>
            <a:off x="8315864" y="2742361"/>
            <a:ext cx="3254055" cy="380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　</a:t>
            </a: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kumimoji="0" lang="ja-JP" altLang="en-US"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情報収集にかかる時間の短縮について</a:t>
            </a: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0" lang="ja-JP"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endParaRPr kumimoji="0" lang="ja-JP"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当園では、</a:t>
            </a:r>
            <a:r>
              <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4</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ユニット毎にフロア分けがされており、各ユニット毎に紙ベースの「介護日誌」が保管され情報収集の手段でもあった。</a:t>
            </a:r>
            <a:r>
              <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PC</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上での確認も可能だが、日誌確認時に押印も必要であったことから、勤務者は配属されるユニットとその隣のユニットの日誌を確認、押印の為ユニット間を往復していた。</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又相談員等も同様に出勤時には日誌を確認し情報の詳細を収集する為、各ユニットを巡回して毎朝平均</a:t>
            </a:r>
            <a:r>
              <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14</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分の時間を割いていた。</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しかしケアカルテ導入</a:t>
            </a:r>
            <a:r>
              <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タブレット使用に変</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更。「介護日誌」は廃止し、必要な最新の情報が閲覧可能となった。又、ヒヤリハット現場の状況を共有する事で再発防止策等、必要な情報が迅速</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正確に</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把握</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できている。</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相談員等は、情報収集に充てていた時間を入居者様とのコミュニケーション・各種相談の時間へ充てることが</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出来ている</a:t>
            </a: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endPar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 xmlns:a16="http://schemas.microsoft.com/office/drawing/2014/main" id="{B82D50E0-EADE-4530-809E-0C68258C07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89850" y="720925"/>
            <a:ext cx="2124181" cy="1593136"/>
          </a:xfrm>
          <a:prstGeom prst="rect">
            <a:avLst/>
          </a:prstGeom>
        </p:spPr>
      </p:pic>
    </p:spTree>
    <p:extLst>
      <p:ext uri="{BB962C8B-B14F-4D97-AF65-F5344CB8AC3E}">
        <p14:creationId xmlns:p14="http://schemas.microsoft.com/office/powerpoint/2010/main" val="82935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894272" y="541813"/>
            <a:ext cx="10909539" cy="780536"/>
          </a:xfrm>
        </p:spPr>
        <p:txBody>
          <a:bodyPr>
            <a:normAutofit/>
          </a:bodyPr>
          <a:lstStyle/>
          <a:p>
            <a:pPr algn="l"/>
            <a:r>
              <a:rPr lang="ja-JP" altLang="en-US" sz="2000" b="1" dirty="0">
                <a:latin typeface="ＭＳ ゴシック" panose="020B0609070205080204" pitchFamily="49" charset="-128"/>
                <a:ea typeface="ＭＳ ゴシック" panose="020B0609070205080204" pitchFamily="49" charset="-128"/>
              </a:rPr>
              <a:t>（情報共有の工夫）介護情報共有ソフトの活用よる、必要な情報を共有する仕組みを構築　　　　　　　　　　　</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endParaRPr kumimoji="1" lang="ja-JP" altLang="en-US" sz="2000" b="1" dirty="0">
              <a:latin typeface="ＭＳ ゴシック" panose="020B0609070205080204" pitchFamily="49" charset="-128"/>
              <a:ea typeface="ＭＳ ゴシック" panose="020B0609070205080204" pitchFamily="49" charset="-128"/>
            </a:endParaRP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500333" y="1122976"/>
            <a:ext cx="11113698" cy="5407220"/>
          </a:xfrm>
        </p:spPr>
        <p:txBody>
          <a:bodyPr>
            <a:normAutofit/>
          </a:bodyPr>
          <a:lstStyle/>
          <a:p>
            <a:pPr algn="l"/>
            <a:r>
              <a:rPr kumimoji="1" lang="ja-JP" altLang="en-US" sz="20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　 介護情報共有ソフトを導入。タブレットを</a:t>
            </a:r>
            <a:r>
              <a:rPr lang="ja-JP" altLang="en-US" sz="1400" dirty="0">
                <a:latin typeface="ＭＳ ゴシック" panose="020B0609070205080204" pitchFamily="49" charset="-128"/>
                <a:ea typeface="ＭＳ ゴシック" panose="020B0609070205080204" pitchFamily="49" charset="-128"/>
              </a:rPr>
              <a:t>活用</a:t>
            </a:r>
            <a:r>
              <a:rPr kumimoji="1" lang="ja-JP" altLang="en-US" sz="1400" dirty="0">
                <a:latin typeface="ＭＳ ゴシック" panose="020B0609070205080204" pitchFamily="49" charset="-128"/>
                <a:ea typeface="ＭＳ ゴシック" panose="020B0609070205080204" pitchFamily="49" charset="-128"/>
              </a:rPr>
              <a:t>したことで、</a:t>
            </a:r>
            <a:r>
              <a:rPr lang="ja-JP" altLang="en-US" sz="1400" dirty="0">
                <a:latin typeface="ＭＳ ゴシック" panose="020B0609070205080204" pitchFamily="49" charset="-128"/>
                <a:ea typeface="ＭＳ ゴシック" panose="020B0609070205080204" pitchFamily="49" charset="-128"/>
              </a:rPr>
              <a:t>パソコン</a:t>
            </a:r>
            <a:r>
              <a:rPr kumimoji="1" lang="ja-JP" altLang="en-US" sz="1400" dirty="0">
                <a:latin typeface="ＭＳ ゴシック" panose="020B0609070205080204" pitchFamily="49" charset="-128"/>
                <a:ea typeface="ＭＳ ゴシック" panose="020B0609070205080204" pitchFamily="49" charset="-128"/>
              </a:rPr>
              <a:t>前で打ち込む時間が削減され、</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利用者に</a:t>
            </a:r>
            <a:r>
              <a:rPr kumimoji="1" lang="ja-JP" altLang="en-US" sz="1400" dirty="0">
                <a:latin typeface="ＭＳ ゴシック" panose="020B0609070205080204" pitchFamily="49" charset="-128"/>
                <a:ea typeface="ＭＳ ゴシック" panose="020B0609070205080204" pitchFamily="49" charset="-128"/>
              </a:rPr>
              <a:t>寄り添いながらの記録作成が可能となった。</a:t>
            </a:r>
            <a:r>
              <a:rPr lang="ja-JP" altLang="en-US" sz="1400" dirty="0">
                <a:latin typeface="ＭＳ ゴシック" panose="020B0609070205080204" pitchFamily="49" charset="-128"/>
                <a:ea typeface="ＭＳ ゴシック" panose="020B0609070205080204" pitchFamily="49" charset="-128"/>
              </a:rPr>
              <a:t>ヒヤリハット報告書</a:t>
            </a:r>
            <a:r>
              <a:rPr kumimoji="1" lang="ja-JP" altLang="en-US" sz="1400" dirty="0">
                <a:latin typeface="ＭＳ ゴシック" panose="020B0609070205080204" pitchFamily="49" charset="-128"/>
                <a:ea typeface="ＭＳ ゴシック" panose="020B0609070205080204" pitchFamily="49" charset="-128"/>
              </a:rPr>
              <a:t>は残業で作成していたが、</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勤務時間内で作成することが出来ており、時間的負担の</a:t>
            </a:r>
            <a:r>
              <a:rPr lang="ja-JP" altLang="en-US" sz="1400" dirty="0">
                <a:latin typeface="ＭＳ ゴシック" panose="020B0609070205080204" pitchFamily="49" charset="-128"/>
                <a:ea typeface="ＭＳ ゴシック" panose="020B0609070205080204" pitchFamily="49" charset="-128"/>
              </a:rPr>
              <a:t>軽減</a:t>
            </a:r>
            <a:r>
              <a:rPr kumimoji="1" lang="ja-JP" altLang="en-US" sz="1400" dirty="0">
                <a:latin typeface="ＭＳ ゴシック" panose="020B0609070205080204" pitchFamily="49" charset="-128"/>
                <a:ea typeface="ＭＳ ゴシック" panose="020B0609070205080204" pitchFamily="49" charset="-128"/>
              </a:rPr>
              <a:t>に繋がった。</a:t>
            </a:r>
            <a:endParaRPr kumimoji="1"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◇施設の構造上、導線が長く、情報伝達する上で業務の都合上、内線電話が繋がら</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なかったりと、各ユニットを走り回り伝えることも多々あった。　　　</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◇情報共有の構築についてもこれまでも改善意識があったが、先ず全職員で、</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厚生労働省発信の「生産性の向上とは何か」の動画を視聴。改善意識を更に高めた。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◇ユニットリーダー会議で運用を検討。その内容を各棟内の会議へおろし、ルールを</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徹底した。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◇タブレットを活用してヒヤリハット報告書の作成を行った。再発防止に向けた対策</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内容の周知等、タイムリーに情報伝達できるようになった。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p:txBody>
      </p:sp>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178554" y="4796287"/>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593485" y="1349253"/>
            <a:ext cx="1130061" cy="534837"/>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744747" y="2314061"/>
            <a:ext cx="1130061" cy="33198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744747" y="3507763"/>
            <a:ext cx="1618593" cy="3319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9" y="1122976"/>
            <a:ext cx="11225842" cy="100940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293296" y="2216990"/>
            <a:ext cx="7453225" cy="4201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1816698" y="1334847"/>
            <a:ext cx="1519837" cy="53483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solidFill>
                  <a:schemeClr val="bg1"/>
                </a:solidFill>
                <a:latin typeface="ＭＳ ゴシック" panose="020B0609070205080204" pitchFamily="49" charset="-128"/>
                <a:ea typeface="ＭＳ ゴシック" panose="020B0609070205080204" pitchFamily="49" charset="-128"/>
              </a:rPr>
              <a:t>業務の質の向上</a:t>
            </a:r>
          </a:p>
        </p:txBody>
      </p:sp>
      <p:sp>
        <p:nvSpPr>
          <p:cNvPr id="4" name="Rectangle 2">
            <a:extLst>
              <a:ext uri="{FF2B5EF4-FFF2-40B4-BE49-F238E27FC236}">
                <a16:creationId xmlns="" xmlns:a16="http://schemas.microsoft.com/office/drawing/2014/main" id="{668E73B7-D81F-4E18-86AF-1E7B2C3A733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Rectangle 5">
            <a:extLst>
              <a:ext uri="{FF2B5EF4-FFF2-40B4-BE49-F238E27FC236}">
                <a16:creationId xmlns="" xmlns:a16="http://schemas.microsoft.com/office/drawing/2014/main" id="{3A10387B-AB42-4881-B8C0-AB744490BA60}"/>
              </a:ext>
            </a:extLst>
          </p:cNvPr>
          <p:cNvSpPr>
            <a:spLocks noChangeArrowheads="1"/>
          </p:cNvSpPr>
          <p:nvPr/>
        </p:nvSpPr>
        <p:spPr bwMode="auto">
          <a:xfrm>
            <a:off x="195530" y="16102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pic>
        <p:nvPicPr>
          <p:cNvPr id="13" name="図 12">
            <a:extLst>
              <a:ext uri="{FF2B5EF4-FFF2-40B4-BE49-F238E27FC236}">
                <a16:creationId xmlns="" xmlns:a16="http://schemas.microsoft.com/office/drawing/2014/main" id="{E560C762-BBA2-497F-8D99-1BC42B7628A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136120" y="4427232"/>
            <a:ext cx="2646535" cy="1984901"/>
          </a:xfrm>
          <a:prstGeom prst="rect">
            <a:avLst/>
          </a:prstGeom>
        </p:spPr>
      </p:pic>
      <p:pic>
        <p:nvPicPr>
          <p:cNvPr id="15" name="図 14">
            <a:extLst>
              <a:ext uri="{FF2B5EF4-FFF2-40B4-BE49-F238E27FC236}">
                <a16:creationId xmlns="" xmlns:a16="http://schemas.microsoft.com/office/drawing/2014/main" id="{8D87F41B-F3A3-4170-8BDC-C6B56D1AA61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7861208" y="4945038"/>
            <a:ext cx="1359250" cy="801618"/>
          </a:xfrm>
          <a:prstGeom prst="rect">
            <a:avLst/>
          </a:prstGeom>
          <a:noFill/>
          <a:ln>
            <a:noFill/>
          </a:ln>
        </p:spPr>
      </p:pic>
      <p:pic>
        <p:nvPicPr>
          <p:cNvPr id="22" name="図 21">
            <a:extLst>
              <a:ext uri="{FF2B5EF4-FFF2-40B4-BE49-F238E27FC236}">
                <a16:creationId xmlns="" xmlns:a16="http://schemas.microsoft.com/office/drawing/2014/main" id="{54BEA87E-D50F-41F2-B94F-CDC608E84A6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7390" y="2715626"/>
            <a:ext cx="1076958" cy="1179183"/>
          </a:xfrm>
          <a:prstGeom prst="rect">
            <a:avLst/>
          </a:prstGeom>
          <a:noFill/>
          <a:ln>
            <a:noFill/>
          </a:ln>
        </p:spPr>
      </p:pic>
      <p:sp>
        <p:nvSpPr>
          <p:cNvPr id="23" name="四角形: 角を丸くする 22">
            <a:extLst>
              <a:ext uri="{FF2B5EF4-FFF2-40B4-BE49-F238E27FC236}">
                <a16:creationId xmlns="" xmlns:a16="http://schemas.microsoft.com/office/drawing/2014/main" id="{FE88B252-75FF-4225-815C-BCD90C814761}"/>
              </a:ext>
            </a:extLst>
          </p:cNvPr>
          <p:cNvSpPr/>
          <p:nvPr/>
        </p:nvSpPr>
        <p:spPr>
          <a:xfrm>
            <a:off x="8462538" y="4064000"/>
            <a:ext cx="3412370" cy="29329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1400" b="1" dirty="0">
                <a:latin typeface="ＭＳ ゴシック" panose="020B0609070205080204" pitchFamily="49" charset="-128"/>
                <a:ea typeface="ＭＳ ゴシック" panose="020B0609070205080204" pitchFamily="49" charset="-128"/>
              </a:rPr>
              <a:t>厚労省「生産性の向上とは何か」視聴会</a:t>
            </a:r>
            <a:endParaRPr kumimoji="1" lang="ja-JP" altLang="en-US" sz="1400" b="1" dirty="0">
              <a:latin typeface="ＭＳ ゴシック" panose="020B0609070205080204" pitchFamily="49" charset="-128"/>
              <a:ea typeface="ＭＳ ゴシック" panose="020B0609070205080204" pitchFamily="49" charset="-128"/>
            </a:endParaRPr>
          </a:p>
        </p:txBody>
      </p:sp>
      <p:pic>
        <p:nvPicPr>
          <p:cNvPr id="7" name="図 6">
            <a:extLst>
              <a:ext uri="{FF2B5EF4-FFF2-40B4-BE49-F238E27FC236}">
                <a16:creationId xmlns="" xmlns:a16="http://schemas.microsoft.com/office/drawing/2014/main" id="{4A46C4FD-4445-43BF-BE82-7D0B26E2084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35518" y="2482178"/>
            <a:ext cx="2511197" cy="1511888"/>
          </a:xfrm>
          <a:prstGeom prst="rect">
            <a:avLst/>
          </a:prstGeom>
        </p:spPr>
      </p:pic>
    </p:spTree>
    <p:extLst>
      <p:ext uri="{BB962C8B-B14F-4D97-AF65-F5344CB8AC3E}">
        <p14:creationId xmlns:p14="http://schemas.microsoft.com/office/powerpoint/2010/main" val="3973580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894272" y="632314"/>
            <a:ext cx="10325819" cy="824083"/>
          </a:xfrm>
        </p:spPr>
        <p:txBody>
          <a:bodyPr>
            <a:normAutofit fontScale="90000"/>
          </a:bodyPr>
          <a:lstStyle/>
          <a:p>
            <a:pPr algn="l"/>
            <a:r>
              <a:rPr lang="ja-JP" altLang="en-US" sz="2000" b="1" dirty="0">
                <a:latin typeface="ＭＳ ゴシック" panose="020B0609070205080204" pitchFamily="49" charset="-128"/>
                <a:ea typeface="ＭＳ ゴシック" panose="020B0609070205080204" pitchFamily="49" charset="-128"/>
              </a:rPr>
              <a:t>（ＯＪＴの仕組みづくり）新人教育マニュアル内のＯＪＴチェックシートを改定</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　　　　　　　　　　　　新人職員の成長に向けて目指すべきところを明確化へ</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　　　　　　　　　　　</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endParaRPr kumimoji="1" lang="ja-JP" altLang="en-US" sz="2000" b="1" dirty="0">
              <a:latin typeface="ＭＳ ゴシック" panose="020B0609070205080204" pitchFamily="49" charset="-128"/>
              <a:ea typeface="ＭＳ ゴシック" panose="020B0609070205080204" pitchFamily="49" charset="-128"/>
            </a:endParaRP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500333" y="1122976"/>
            <a:ext cx="11113698" cy="5407220"/>
          </a:xfrm>
        </p:spPr>
        <p:txBody>
          <a:bodyPr>
            <a:normAutofit/>
          </a:bodyPr>
          <a:lstStyle/>
          <a:p>
            <a:pPr algn="l"/>
            <a:r>
              <a:rPr kumimoji="1" lang="ja-JP" altLang="en-US" sz="20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　どの職員でもある一定の指導ができるよう、新人教育マニュアル内の</a:t>
            </a:r>
            <a:r>
              <a:rPr lang="ja-JP" altLang="en-US" sz="1400" dirty="0">
                <a:latin typeface="ＭＳ ゴシック" panose="020B0609070205080204" pitchFamily="49" charset="-128"/>
                <a:ea typeface="ＭＳ ゴシック" panose="020B0609070205080204" pitchFamily="49" charset="-128"/>
              </a:rPr>
              <a:t>ＯＪＴチェック表を改定。</a:t>
            </a:r>
            <a:endParaRPr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ケアの標準化・平準化に向けて教育体制構築の強化に着手。目指すべき姿を描いて実施へ。</a:t>
            </a:r>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これまで新人職員の早期離職等、教育体制が不十分な理由等のことから、</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新規採用者への教育に対して不安を抱えていた。</a:t>
            </a:r>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①ユニットリーダー会議での協議を重ね、新人教育マニュアル内のＯＪＴチェック表</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を改定。その後の各棟の会議へおろし、内容・教育工程について確認。</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②同会議において、教える側の「傾聴スキルアップ」について意見交換。介護の世界</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に夢を抱き「いい介護士になること」を目標に、入職してくる方々に対して、</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「何のためにこのお仕事をするのか」ということを新人職員に目標を尋ね、日々考</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えながら、目標達成に向けて努力してもらうよう教育体制を整えた。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p:txBody>
      </p:sp>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178554" y="4796287"/>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574945" y="1246870"/>
            <a:ext cx="1130061" cy="534837"/>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744747" y="2314061"/>
            <a:ext cx="1130061" cy="33198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744747" y="3660596"/>
            <a:ext cx="1618593" cy="3319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9" y="1122976"/>
            <a:ext cx="11225842" cy="100940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293297" y="2216990"/>
            <a:ext cx="7548112" cy="4201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1874809" y="1246870"/>
            <a:ext cx="1519837" cy="53483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solidFill>
                  <a:schemeClr val="bg1"/>
                </a:solidFill>
                <a:latin typeface="ＭＳ ゴシック" panose="020B0609070205080204" pitchFamily="49" charset="-128"/>
                <a:ea typeface="ＭＳ ゴシック" panose="020B0609070205080204" pitchFamily="49" charset="-128"/>
              </a:rPr>
              <a:t>業務の質の向上</a:t>
            </a:r>
          </a:p>
        </p:txBody>
      </p:sp>
      <p:sp>
        <p:nvSpPr>
          <p:cNvPr id="24" name="四角形: 角を丸くする 23">
            <a:extLst>
              <a:ext uri="{FF2B5EF4-FFF2-40B4-BE49-F238E27FC236}">
                <a16:creationId xmlns="" xmlns:a16="http://schemas.microsoft.com/office/drawing/2014/main" id="{409005C5-535E-40FE-9BB7-4D4FF4B54B88}"/>
              </a:ext>
            </a:extLst>
          </p:cNvPr>
          <p:cNvSpPr/>
          <p:nvPr/>
        </p:nvSpPr>
        <p:spPr>
          <a:xfrm>
            <a:off x="8201661" y="2285750"/>
            <a:ext cx="3412370" cy="29329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ltLang="ja-JP" sz="1400" b="1" dirty="0">
                <a:latin typeface="ＭＳ ゴシック" panose="020B0609070205080204" pitchFamily="49" charset="-128"/>
                <a:ea typeface="ＭＳ ゴシック" panose="020B0609070205080204" pitchFamily="49" charset="-128"/>
              </a:rPr>
              <a:t>OJT</a:t>
            </a:r>
            <a:r>
              <a:rPr lang="ja-JP" altLang="en-US" sz="1400" b="1" dirty="0">
                <a:latin typeface="ＭＳ ゴシック" panose="020B0609070205080204" pitchFamily="49" charset="-128"/>
                <a:ea typeface="ＭＳ ゴシック" panose="020B0609070205080204" pitchFamily="49" charset="-128"/>
              </a:rPr>
              <a:t>チェックシート内項目（一部抜粋</a:t>
            </a:r>
            <a:r>
              <a:rPr kumimoji="1" lang="ja-JP" altLang="en-US" sz="1400" b="1" dirty="0">
                <a:latin typeface="ＭＳ ゴシック" panose="020B0609070205080204" pitchFamily="49" charset="-128"/>
                <a:ea typeface="ＭＳ ゴシック" panose="020B0609070205080204" pitchFamily="49" charset="-128"/>
              </a:rPr>
              <a:t>）</a:t>
            </a:r>
          </a:p>
        </p:txBody>
      </p:sp>
      <p:sp>
        <p:nvSpPr>
          <p:cNvPr id="4" name="Rectangle 2">
            <a:extLst>
              <a:ext uri="{FF2B5EF4-FFF2-40B4-BE49-F238E27FC236}">
                <a16:creationId xmlns="" xmlns:a16="http://schemas.microsoft.com/office/drawing/2014/main" id="{668E73B7-D81F-4E18-86AF-1E7B2C3A733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Rectangle 5">
            <a:extLst>
              <a:ext uri="{FF2B5EF4-FFF2-40B4-BE49-F238E27FC236}">
                <a16:creationId xmlns="" xmlns:a16="http://schemas.microsoft.com/office/drawing/2014/main" id="{3A10387B-AB42-4881-B8C0-AB744490BA60}"/>
              </a:ext>
            </a:extLst>
          </p:cNvPr>
          <p:cNvSpPr>
            <a:spLocks noChangeArrowheads="1"/>
          </p:cNvSpPr>
          <p:nvPr/>
        </p:nvSpPr>
        <p:spPr bwMode="auto">
          <a:xfrm>
            <a:off x="195530" y="16102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3" name="Rectangle 6">
            <a:extLst>
              <a:ext uri="{FF2B5EF4-FFF2-40B4-BE49-F238E27FC236}">
                <a16:creationId xmlns="" xmlns:a16="http://schemas.microsoft.com/office/drawing/2014/main" id="{6E940DA5-8BF2-4B9C-922A-6EEE49F3C736}"/>
              </a:ext>
            </a:extLst>
          </p:cNvPr>
          <p:cNvSpPr>
            <a:spLocks noChangeArrowheads="1"/>
          </p:cNvSpPr>
          <p:nvPr/>
        </p:nvSpPr>
        <p:spPr bwMode="auto">
          <a:xfrm>
            <a:off x="8313260" y="2756813"/>
            <a:ext cx="3309832"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＜新人職員の成長に向けて目指すべきところ＞</a:t>
            </a:r>
            <a:endParaRPr kumimoji="0" lang="ja-JP"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１．チームや法人（施設）への貢献が最も</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大事で、それば個を伸ばすことにもなる</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こと。</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２．自分の目標よりも、法人（施設）の目標</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のために頑張るほうがより高いモチベー</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ションを保て、その結果、確実に自身の</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レベルアップをもたらすこと。</a:t>
            </a:r>
            <a:endParaRPr kumimoji="0" lang="en-US" alt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四角形: 角を丸くする 4">
            <a:extLst>
              <a:ext uri="{FF2B5EF4-FFF2-40B4-BE49-F238E27FC236}">
                <a16:creationId xmlns="" xmlns:a16="http://schemas.microsoft.com/office/drawing/2014/main" id="{C908E64C-94E5-4997-8538-10E08AF8256B}"/>
              </a:ext>
            </a:extLst>
          </p:cNvPr>
          <p:cNvSpPr/>
          <p:nvPr/>
        </p:nvSpPr>
        <p:spPr>
          <a:xfrm>
            <a:off x="8201661" y="2685846"/>
            <a:ext cx="3412370" cy="170218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 xmlns:a16="http://schemas.microsoft.com/office/drawing/2014/main" id="{E560C762-BBA2-497F-8D99-1BC42B7628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44582" y="4494827"/>
            <a:ext cx="2599153" cy="1949365"/>
          </a:xfrm>
          <a:prstGeom prst="rect">
            <a:avLst/>
          </a:prstGeom>
        </p:spPr>
      </p:pic>
    </p:spTree>
    <p:extLst>
      <p:ext uri="{BB962C8B-B14F-4D97-AF65-F5344CB8AC3E}">
        <p14:creationId xmlns:p14="http://schemas.microsoft.com/office/powerpoint/2010/main" val="2546488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20BEA5E-4B3E-490C-A998-170D01C86B93}"/>
              </a:ext>
            </a:extLst>
          </p:cNvPr>
          <p:cNvSpPr>
            <a:spLocks noGrp="1"/>
          </p:cNvSpPr>
          <p:nvPr>
            <p:ph type="ctrTitle"/>
          </p:nvPr>
        </p:nvSpPr>
        <p:spPr>
          <a:xfrm>
            <a:off x="894272" y="632314"/>
            <a:ext cx="10325819" cy="824083"/>
          </a:xfrm>
        </p:spPr>
        <p:txBody>
          <a:bodyPr>
            <a:normAutofit fontScale="90000"/>
          </a:bodyPr>
          <a:lstStyle/>
          <a:p>
            <a:pPr algn="l"/>
            <a:r>
              <a:rPr lang="ja-JP" altLang="en-US" sz="2000" b="1" dirty="0">
                <a:latin typeface="ＭＳ ゴシック" panose="020B0609070205080204" pitchFamily="49" charset="-128"/>
                <a:ea typeface="ＭＳ ゴシック" panose="020B0609070205080204" pitchFamily="49" charset="-128"/>
              </a:rPr>
              <a:t>（理念・行動指針の徹底）</a:t>
            </a:r>
            <a:r>
              <a:rPr lang="en-US" altLang="ja-JP" sz="2000" b="1" dirty="0">
                <a:latin typeface="ＭＳ ゴシック" panose="020B0609070205080204" pitchFamily="49" charset="-128"/>
                <a:ea typeface="ＭＳ ゴシック" panose="020B0609070205080204" pitchFamily="49" charset="-128"/>
              </a:rPr>
              <a:t>『</a:t>
            </a:r>
            <a:r>
              <a:rPr lang="ja-JP" altLang="en-US" sz="2000" b="1" dirty="0">
                <a:latin typeface="ＭＳ ゴシック" panose="020B0609070205080204" pitchFamily="49" charset="-128"/>
                <a:ea typeface="ＭＳ ゴシック" panose="020B0609070205080204" pitchFamily="49" charset="-128"/>
              </a:rPr>
              <a:t>法人理念の解釈書</a:t>
            </a:r>
            <a:r>
              <a:rPr lang="en-US" altLang="ja-JP" sz="2000" b="1" dirty="0">
                <a:latin typeface="ＭＳ ゴシック" panose="020B0609070205080204" pitchFamily="49" charset="-128"/>
                <a:ea typeface="ＭＳ ゴシック" panose="020B0609070205080204" pitchFamily="49" charset="-128"/>
              </a:rPr>
              <a:t>』</a:t>
            </a:r>
            <a:r>
              <a:rPr lang="ja-JP" altLang="en-US" sz="2000" b="1" dirty="0">
                <a:latin typeface="ＭＳ ゴシック" panose="020B0609070205080204" pitchFamily="49" charset="-128"/>
                <a:ea typeface="ＭＳ ゴシック" panose="020B0609070205080204" pitchFamily="49" charset="-128"/>
              </a:rPr>
              <a:t>を作成。理念を基に「自ら考え」「自ら判断して</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　　　　　　　　　　　　　行動して決定する」する自律心の向上に繋げた</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r>
              <a:rPr lang="ja-JP" altLang="en-US" sz="2000" b="1" dirty="0">
                <a:latin typeface="ＭＳ ゴシック" panose="020B0609070205080204" pitchFamily="49" charset="-128"/>
                <a:ea typeface="ＭＳ ゴシック" panose="020B0609070205080204" pitchFamily="49" charset="-128"/>
              </a:rPr>
              <a:t>　　　　　　　　　　　</a:t>
            </a:r>
            <a:r>
              <a:rPr lang="en-US" altLang="ja-JP" sz="2000" b="1" dirty="0">
                <a:latin typeface="ＭＳ ゴシック" panose="020B0609070205080204" pitchFamily="49" charset="-128"/>
                <a:ea typeface="ＭＳ ゴシック" panose="020B0609070205080204" pitchFamily="49" charset="-128"/>
              </a:rPr>
              <a:t/>
            </a:r>
            <a:br>
              <a:rPr lang="en-US" altLang="ja-JP" sz="2000" b="1" dirty="0">
                <a:latin typeface="ＭＳ ゴシック" panose="020B0609070205080204" pitchFamily="49" charset="-128"/>
                <a:ea typeface="ＭＳ ゴシック" panose="020B0609070205080204" pitchFamily="49" charset="-128"/>
              </a:rPr>
            </a:br>
            <a:endParaRPr kumimoji="1" lang="ja-JP" altLang="en-US" sz="2000" b="1" dirty="0">
              <a:latin typeface="ＭＳ ゴシック" panose="020B0609070205080204" pitchFamily="49" charset="-128"/>
              <a:ea typeface="ＭＳ ゴシック" panose="020B0609070205080204" pitchFamily="49" charset="-128"/>
            </a:endParaRPr>
          </a:p>
        </p:txBody>
      </p:sp>
      <p:sp>
        <p:nvSpPr>
          <p:cNvPr id="3" name="字幕 2">
            <a:extLst>
              <a:ext uri="{FF2B5EF4-FFF2-40B4-BE49-F238E27FC236}">
                <a16:creationId xmlns="" xmlns:a16="http://schemas.microsoft.com/office/drawing/2014/main" id="{B196918F-6C2C-4111-AD71-8DC0EBC9B1B9}"/>
              </a:ext>
            </a:extLst>
          </p:cNvPr>
          <p:cNvSpPr>
            <a:spLocks noGrp="1"/>
          </p:cNvSpPr>
          <p:nvPr>
            <p:ph type="subTitle" idx="1"/>
          </p:nvPr>
        </p:nvSpPr>
        <p:spPr>
          <a:xfrm>
            <a:off x="500333" y="1122976"/>
            <a:ext cx="11113698" cy="5407220"/>
          </a:xfrm>
        </p:spPr>
        <p:txBody>
          <a:bodyPr>
            <a:normAutofit/>
          </a:bodyPr>
          <a:lstStyle/>
          <a:p>
            <a:pPr algn="l"/>
            <a:r>
              <a:rPr kumimoji="1" lang="ja-JP" altLang="en-US" sz="2000" dirty="0">
                <a:latin typeface="ＭＳ ゴシック" panose="020B0609070205080204" pitchFamily="49" charset="-128"/>
                <a:ea typeface="ＭＳ ゴシック" panose="020B0609070205080204" pitchFamily="49" charset="-128"/>
              </a:rPr>
              <a:t>　　　　　　 </a:t>
            </a:r>
            <a:r>
              <a:rPr lang="en-US" altLang="ja-JP" sz="1400" dirty="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法人理念の解釈書</a:t>
            </a:r>
            <a:r>
              <a:rPr lang="en-US" altLang="ja-JP" sz="1400" dirty="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を作成。施設長が各棟のミーティングで説明し、</a:t>
            </a:r>
            <a:endParaRPr lang="en-US" altLang="ja-JP" sz="1400" dirty="0">
              <a:latin typeface="ＭＳ ゴシック" panose="020B0609070205080204" pitchFamily="49" charset="-128"/>
              <a:ea typeface="ＭＳ ゴシック" panose="020B0609070205080204" pitchFamily="49" charset="-128"/>
            </a:endParaRPr>
          </a:p>
          <a:p>
            <a:pPr algn="l"/>
            <a:r>
              <a:rPr lang="en-US" altLang="ja-JP" sz="1400" dirty="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法人理念の根幹という</a:t>
            </a:r>
            <a:r>
              <a:rPr kumimoji="1" lang="ja-JP" altLang="en-US" sz="1400" dirty="0">
                <a:latin typeface="ＭＳ ゴシック" panose="020B0609070205080204" pitchFamily="49" charset="-128"/>
                <a:ea typeface="ＭＳ ゴシック" panose="020B0609070205080204" pitchFamily="49" charset="-128"/>
              </a:rPr>
              <a:t>部分の詳細を知る機会ともなり、社会福祉法人</a:t>
            </a:r>
            <a:endParaRPr kumimoji="1" lang="en-US" altLang="ja-JP" sz="1400" dirty="0">
              <a:latin typeface="ＭＳ ゴシック" panose="020B0609070205080204" pitchFamily="49" charset="-128"/>
              <a:ea typeface="ＭＳ ゴシック" panose="020B0609070205080204" pitchFamily="49" charset="-128"/>
            </a:endParaRPr>
          </a:p>
          <a:p>
            <a:pPr algn="l"/>
            <a:r>
              <a:rPr lang="en-US" altLang="ja-JP" sz="14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職員としての使命感など、意識的な行動に繋がっ</a:t>
            </a:r>
            <a:r>
              <a:rPr lang="ja-JP" altLang="en-US" sz="1400" dirty="0">
                <a:latin typeface="ＭＳ ゴシック" panose="020B0609070205080204" pitchFamily="49" charset="-128"/>
                <a:ea typeface="ＭＳ ゴシック" panose="020B0609070205080204" pitchFamily="49" charset="-128"/>
              </a:rPr>
              <a:t>た。</a:t>
            </a:r>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kumimoji="1" lang="ja-JP" altLang="en-US" sz="1400" dirty="0">
                <a:latin typeface="ＭＳ ゴシック" panose="020B0609070205080204" pitchFamily="49" charset="-128"/>
                <a:ea typeface="ＭＳ ゴシック" panose="020B0609070205080204" pitchFamily="49" charset="-128"/>
              </a:rPr>
              <a:t>　　　　　　　　　　　　　　　　　　　　　　　　　　　　　　　　　　　　</a:t>
            </a:r>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・理念の存在は当然に把握しているも、日常的に触れる機会は少ない。</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年度初めの事業計画書内容の確認の場で発信するも、職員一人ひと</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りにしっかり届いているか、不安な状況であった。</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・理念や運営のあり方と実際の業務との関連性がつかめない、という</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問題が生じている可能性も否定できなかった。　</a:t>
            </a:r>
            <a:endParaRPr lang="en-US" altLang="ja-JP" sz="1400" dirty="0">
              <a:latin typeface="ＭＳ ゴシック" panose="020B0609070205080204" pitchFamily="49" charset="-128"/>
              <a:ea typeface="ＭＳ ゴシック" panose="020B0609070205080204" pitchFamily="49" charset="-128"/>
            </a:endParaRPr>
          </a:p>
          <a:p>
            <a:pPr algn="l"/>
            <a:endParaRPr kumimoji="1"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①平成２６年度に法人の基本理念を変更した経緯があり、当時の協議内容を転記</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した「解釈書」を作成。</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②各棟のミーテイングで施設長が「解釈書」の説明。理念に触れる機会を増やし</a:t>
            </a:r>
            <a:endParaRPr lang="en-US" altLang="ja-JP" sz="1400" dirty="0">
              <a:latin typeface="ＭＳ ゴシック" panose="020B0609070205080204" pitchFamily="49" charset="-128"/>
              <a:ea typeface="ＭＳ ゴシック" panose="020B0609070205080204" pitchFamily="49" charset="-128"/>
            </a:endParaRPr>
          </a:p>
          <a:p>
            <a:pPr algn="l"/>
            <a:r>
              <a:rPr lang="ja-JP" altLang="en-US" sz="1400" dirty="0">
                <a:latin typeface="ＭＳ ゴシック" panose="020B0609070205080204" pitchFamily="49" charset="-128"/>
                <a:ea typeface="ＭＳ ゴシック" panose="020B0609070205080204" pitchFamily="49" charset="-128"/>
              </a:rPr>
              <a:t>　　　　ていくことで、理念を浸透させた。</a:t>
            </a:r>
            <a:endParaRPr lang="en-US" altLang="ja-JP" sz="1400" dirty="0">
              <a:latin typeface="ＭＳ ゴシック" panose="020B0609070205080204" pitchFamily="49" charset="-128"/>
              <a:ea typeface="ＭＳ ゴシック" panose="020B0609070205080204" pitchFamily="49" charset="-128"/>
            </a:endParaRPr>
          </a:p>
        </p:txBody>
      </p:sp>
      <p:sp>
        <p:nvSpPr>
          <p:cNvPr id="9" name="字幕 2">
            <a:extLst>
              <a:ext uri="{FF2B5EF4-FFF2-40B4-BE49-F238E27FC236}">
                <a16:creationId xmlns="" xmlns:a16="http://schemas.microsoft.com/office/drawing/2014/main" id="{E0099AB9-1747-4F32-B17D-F2247E9F2841}"/>
              </a:ext>
            </a:extLst>
          </p:cNvPr>
          <p:cNvSpPr txBox="1">
            <a:spLocks/>
          </p:cNvSpPr>
          <p:nvPr/>
        </p:nvSpPr>
        <p:spPr>
          <a:xfrm>
            <a:off x="-178554" y="4796287"/>
            <a:ext cx="6061769" cy="22112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0" name="字幕 2">
            <a:extLst>
              <a:ext uri="{FF2B5EF4-FFF2-40B4-BE49-F238E27FC236}">
                <a16:creationId xmlns="" xmlns:a16="http://schemas.microsoft.com/office/drawing/2014/main" id="{27E1BD16-E135-4AF1-9E41-74D374CF08B2}"/>
              </a:ext>
            </a:extLst>
          </p:cNvPr>
          <p:cNvSpPr txBox="1">
            <a:spLocks/>
          </p:cNvSpPr>
          <p:nvPr/>
        </p:nvSpPr>
        <p:spPr>
          <a:xfrm>
            <a:off x="6574823" y="2216990"/>
            <a:ext cx="1741041" cy="293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400" dirty="0">
              <a:latin typeface="ＭＳ ゴシック" panose="020B0609070205080204" pitchFamily="49" charset="-128"/>
              <a:ea typeface="ＭＳ ゴシック" panose="020B0609070205080204" pitchFamily="49" charset="-128"/>
            </a:endParaRPr>
          </a:p>
        </p:txBody>
      </p:sp>
      <p:sp>
        <p:nvSpPr>
          <p:cNvPr id="16" name="四角形: 角を丸くする 15">
            <a:extLst>
              <a:ext uri="{FF2B5EF4-FFF2-40B4-BE49-F238E27FC236}">
                <a16:creationId xmlns="" xmlns:a16="http://schemas.microsoft.com/office/drawing/2014/main" id="{3DFEFFD5-C6E1-488F-A970-6D3CFD644AD3}"/>
              </a:ext>
            </a:extLst>
          </p:cNvPr>
          <p:cNvSpPr/>
          <p:nvPr/>
        </p:nvSpPr>
        <p:spPr>
          <a:xfrm>
            <a:off x="789315" y="1204564"/>
            <a:ext cx="1130061" cy="294140"/>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成　果</a:t>
            </a:r>
          </a:p>
        </p:txBody>
      </p:sp>
      <p:sp>
        <p:nvSpPr>
          <p:cNvPr id="17" name="四角形: 角を丸くする 16">
            <a:extLst>
              <a:ext uri="{FF2B5EF4-FFF2-40B4-BE49-F238E27FC236}">
                <a16:creationId xmlns="" xmlns:a16="http://schemas.microsoft.com/office/drawing/2014/main" id="{9760F9D3-944E-4BA1-884E-586017EA3C5D}"/>
              </a:ext>
            </a:extLst>
          </p:cNvPr>
          <p:cNvSpPr/>
          <p:nvPr/>
        </p:nvSpPr>
        <p:spPr>
          <a:xfrm>
            <a:off x="744748" y="2440822"/>
            <a:ext cx="1130061" cy="33198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solidFill>
                  <a:schemeClr val="bg1"/>
                </a:solidFill>
              </a:rPr>
              <a:t>課　題</a:t>
            </a:r>
          </a:p>
        </p:txBody>
      </p:sp>
      <p:sp>
        <p:nvSpPr>
          <p:cNvPr id="18" name="四角形: 角を丸くする 17">
            <a:extLst>
              <a:ext uri="{FF2B5EF4-FFF2-40B4-BE49-F238E27FC236}">
                <a16:creationId xmlns="" xmlns:a16="http://schemas.microsoft.com/office/drawing/2014/main" id="{2228ADD4-7B3C-45FF-A0DE-028D168BF297}"/>
              </a:ext>
            </a:extLst>
          </p:cNvPr>
          <p:cNvSpPr/>
          <p:nvPr/>
        </p:nvSpPr>
        <p:spPr>
          <a:xfrm>
            <a:off x="744748" y="4151943"/>
            <a:ext cx="1618593" cy="3319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a:latin typeface="ＭＳ ゴシック" panose="020B0609070205080204" pitchFamily="49" charset="-128"/>
                <a:ea typeface="ＭＳ ゴシック" panose="020B0609070205080204" pitchFamily="49" charset="-128"/>
              </a:rPr>
              <a:t>解決の仕方</a:t>
            </a:r>
          </a:p>
        </p:txBody>
      </p:sp>
      <p:sp>
        <p:nvSpPr>
          <p:cNvPr id="19" name="四角形: 角を丸くする 18">
            <a:extLst>
              <a:ext uri="{FF2B5EF4-FFF2-40B4-BE49-F238E27FC236}">
                <a16:creationId xmlns="" xmlns:a16="http://schemas.microsoft.com/office/drawing/2014/main" id="{F8DEB9C5-F79A-4E1E-8FB1-1D7C0E1F4190}"/>
              </a:ext>
            </a:extLst>
          </p:cNvPr>
          <p:cNvSpPr/>
          <p:nvPr/>
        </p:nvSpPr>
        <p:spPr>
          <a:xfrm>
            <a:off x="388188" y="1122976"/>
            <a:ext cx="7625753" cy="100940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 xmlns:a16="http://schemas.microsoft.com/office/drawing/2014/main" id="{63D4B5F4-C946-49B4-8650-893B1D998A20}"/>
              </a:ext>
            </a:extLst>
          </p:cNvPr>
          <p:cNvSpPr/>
          <p:nvPr/>
        </p:nvSpPr>
        <p:spPr>
          <a:xfrm>
            <a:off x="293297" y="2216990"/>
            <a:ext cx="7720644" cy="4201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 xmlns:a16="http://schemas.microsoft.com/office/drawing/2014/main" id="{B9725366-4CC1-4A1B-B5B1-E9F5B5091D6B}"/>
              </a:ext>
            </a:extLst>
          </p:cNvPr>
          <p:cNvSpPr/>
          <p:nvPr/>
        </p:nvSpPr>
        <p:spPr>
          <a:xfrm>
            <a:off x="577969" y="1628345"/>
            <a:ext cx="1552755" cy="36902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solidFill>
                  <a:schemeClr val="bg1"/>
                </a:solidFill>
                <a:latin typeface="ＭＳ ゴシック" panose="020B0609070205080204" pitchFamily="49" charset="-128"/>
                <a:ea typeface="ＭＳ ゴシック" panose="020B0609070205080204" pitchFamily="49" charset="-128"/>
              </a:rPr>
              <a:t>業務の質の向上</a:t>
            </a:r>
          </a:p>
        </p:txBody>
      </p:sp>
      <p:sp>
        <p:nvSpPr>
          <p:cNvPr id="24" name="四角形: 角を丸くする 23">
            <a:extLst>
              <a:ext uri="{FF2B5EF4-FFF2-40B4-BE49-F238E27FC236}">
                <a16:creationId xmlns="" xmlns:a16="http://schemas.microsoft.com/office/drawing/2014/main" id="{409005C5-535E-40FE-9BB7-4D4FF4B54B88}"/>
              </a:ext>
            </a:extLst>
          </p:cNvPr>
          <p:cNvSpPr/>
          <p:nvPr/>
        </p:nvSpPr>
        <p:spPr>
          <a:xfrm>
            <a:off x="8692258" y="1099962"/>
            <a:ext cx="2475510" cy="29329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b="1" dirty="0">
                <a:latin typeface="ＭＳ ゴシック" panose="020B0609070205080204" pitchFamily="49" charset="-128"/>
                <a:ea typeface="ＭＳ ゴシック" panose="020B0609070205080204" pitchFamily="49" charset="-128"/>
              </a:rPr>
              <a:t>基本理念解釈書</a:t>
            </a:r>
          </a:p>
        </p:txBody>
      </p:sp>
      <p:sp>
        <p:nvSpPr>
          <p:cNvPr id="4" name="Rectangle 2">
            <a:extLst>
              <a:ext uri="{FF2B5EF4-FFF2-40B4-BE49-F238E27FC236}">
                <a16:creationId xmlns="" xmlns:a16="http://schemas.microsoft.com/office/drawing/2014/main" id="{668E73B7-D81F-4E18-86AF-1E7B2C3A733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Rectangle 5">
            <a:extLst>
              <a:ext uri="{FF2B5EF4-FFF2-40B4-BE49-F238E27FC236}">
                <a16:creationId xmlns="" xmlns:a16="http://schemas.microsoft.com/office/drawing/2014/main" id="{3A10387B-AB42-4881-B8C0-AB744490BA60}"/>
              </a:ext>
            </a:extLst>
          </p:cNvPr>
          <p:cNvSpPr>
            <a:spLocks noChangeArrowheads="1"/>
          </p:cNvSpPr>
          <p:nvPr/>
        </p:nvSpPr>
        <p:spPr bwMode="auto">
          <a:xfrm>
            <a:off x="195530" y="16102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12" name="表 11">
            <a:extLst>
              <a:ext uri="{FF2B5EF4-FFF2-40B4-BE49-F238E27FC236}">
                <a16:creationId xmlns="" xmlns:a16="http://schemas.microsoft.com/office/drawing/2014/main" id="{278E9D8C-2E9E-4708-9282-1B7EC1380C55}"/>
              </a:ext>
            </a:extLst>
          </p:cNvPr>
          <p:cNvGraphicFramePr>
            <a:graphicFrameLocks noGrp="1"/>
          </p:cNvGraphicFramePr>
          <p:nvPr>
            <p:extLst>
              <p:ext uri="{D42A27DB-BD31-4B8C-83A1-F6EECF244321}">
                <p14:modId xmlns:p14="http://schemas.microsoft.com/office/powerpoint/2010/main" val="3909449033"/>
              </p:ext>
            </p:extLst>
          </p:nvPr>
        </p:nvGraphicFramePr>
        <p:xfrm>
          <a:off x="8091577" y="1479411"/>
          <a:ext cx="3676872" cy="4800180"/>
        </p:xfrm>
        <a:graphic>
          <a:graphicData uri="http://schemas.openxmlformats.org/drawingml/2006/table">
            <a:tbl>
              <a:tblPr>
                <a:tableStyleId>{5C22544A-7EE6-4342-B048-85BDC9FD1C3A}</a:tableStyleId>
              </a:tblPr>
              <a:tblGrid>
                <a:gridCol w="3676872">
                  <a:extLst>
                    <a:ext uri="{9D8B030D-6E8A-4147-A177-3AD203B41FA5}">
                      <a16:colId xmlns="" xmlns:a16="http://schemas.microsoft.com/office/drawing/2014/main" val="113528181"/>
                    </a:ext>
                  </a:extLst>
                </a:gridCol>
              </a:tblGrid>
              <a:tr h="154273">
                <a:tc>
                  <a:txBody>
                    <a:bodyPr/>
                    <a:lstStyle/>
                    <a:p>
                      <a:pPr algn="ctr" fontAlgn="ctr"/>
                      <a:r>
                        <a:rPr lang="ja-JP" sz="1050" b="1" u="none" strike="noStrike" dirty="0">
                          <a:effectLst/>
                          <a:latin typeface="HG丸ｺﾞｼｯｸM-PRO" panose="020F0600000000000000" pitchFamily="50" charset="-128"/>
                          <a:ea typeface="HG丸ｺﾞｼｯｸM-PRO" panose="020F0600000000000000" pitchFamily="50" charset="-128"/>
                        </a:rPr>
                        <a:t>社会福祉法人中標津朋友会</a:t>
                      </a:r>
                      <a:endParaRPr lang="ja-JP" sz="105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999899336"/>
                  </a:ext>
                </a:extLst>
              </a:tr>
              <a:tr h="154273">
                <a:tc>
                  <a:txBody>
                    <a:bodyPr/>
                    <a:lstStyle/>
                    <a:p>
                      <a:pPr algn="ctr" fontAlgn="ctr"/>
                      <a:r>
                        <a:rPr lang="ja-JP" sz="1050" b="1" u="none" strike="noStrike" dirty="0">
                          <a:effectLst/>
                          <a:latin typeface="HG丸ｺﾞｼｯｸM-PRO" panose="020F0600000000000000" pitchFamily="50" charset="-128"/>
                          <a:ea typeface="HG丸ｺﾞｼｯｸM-PRO" panose="020F0600000000000000" pitchFamily="50" charset="-128"/>
                        </a:rPr>
                        <a:t>中標津りんどう園</a:t>
                      </a:r>
                      <a:endParaRPr lang="ja-JP" sz="105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2220878317"/>
                  </a:ext>
                </a:extLst>
              </a:tr>
              <a:tr h="89985">
                <a:tc>
                  <a:txBody>
                    <a:bodyPr/>
                    <a:lstStyle/>
                    <a:p>
                      <a:pPr algn="l" fontAlgn="ctr"/>
                      <a:endParaRPr lang="ja-JP" sz="600" b="0"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1700077453"/>
                  </a:ext>
                </a:extLst>
              </a:tr>
              <a:tr h="89985">
                <a:tc>
                  <a:txBody>
                    <a:bodyPr/>
                    <a:lstStyle/>
                    <a:p>
                      <a:pPr algn="l" fontAlgn="ctr"/>
                      <a:r>
                        <a:rPr lang="ja-JP" sz="600" u="none" strike="noStrike" dirty="0">
                          <a:effectLst/>
                          <a:latin typeface="HG丸ｺﾞｼｯｸM-PRO" panose="020F0600000000000000" pitchFamily="50" charset="-128"/>
                          <a:ea typeface="HG丸ｺﾞｼｯｸM-PRO" panose="020F0600000000000000" pitchFamily="50" charset="-128"/>
                        </a:rPr>
                        <a:t>　</a:t>
                      </a:r>
                      <a:endParaRPr lang="ja-JP" sz="6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1168519978"/>
                  </a:ext>
                </a:extLst>
              </a:tr>
              <a:tr h="175703">
                <a:tc>
                  <a:txBody>
                    <a:bodyPr/>
                    <a:lstStyle/>
                    <a:p>
                      <a:pPr algn="ctr" fontAlgn="ctr"/>
                      <a:r>
                        <a:rPr lang="ja-JP" sz="1200" b="1" u="none" strike="noStrike" dirty="0">
                          <a:effectLst/>
                          <a:latin typeface="HG丸ｺﾞｼｯｸM-PRO" panose="020F0600000000000000" pitchFamily="50" charset="-128"/>
                          <a:ea typeface="HG丸ｺﾞｼｯｸM-PRO" panose="020F0600000000000000" pitchFamily="50" charset="-128"/>
                        </a:rPr>
                        <a:t>（基本理念）</a:t>
                      </a:r>
                      <a:endParaRPr lang="ja-JP" sz="12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722830179"/>
                  </a:ext>
                </a:extLst>
              </a:tr>
              <a:tr h="304280">
                <a:tc>
                  <a:txBody>
                    <a:bodyPr/>
                    <a:lstStyle/>
                    <a:p>
                      <a:pPr algn="l" fontAlgn="ctr"/>
                      <a:r>
                        <a:rPr lang="ja-JP" sz="1050" u="none" strike="noStrike" dirty="0">
                          <a:effectLst/>
                          <a:latin typeface="HG丸ｺﾞｼｯｸM-PRO" panose="020F0600000000000000" pitchFamily="50" charset="-128"/>
                          <a:ea typeface="HG丸ｺﾞｼｯｸM-PRO" panose="020F0600000000000000" pitchFamily="50" charset="-128"/>
                        </a:rPr>
                        <a:t>　</a:t>
                      </a:r>
                      <a:r>
                        <a:rPr lang="ja-JP" altLang="en-US" sz="1050" u="none" strike="noStrike" dirty="0">
                          <a:effectLst/>
                          <a:latin typeface="HG丸ｺﾞｼｯｸM-PRO" panose="020F0600000000000000" pitchFamily="50" charset="-128"/>
                          <a:ea typeface="HG丸ｺﾞｼｯｸM-PRO" panose="020F0600000000000000" pitchFamily="50" charset="-128"/>
                        </a:rPr>
                        <a:t>　</a:t>
                      </a:r>
                      <a:r>
                        <a:rPr lang="ja-JP" sz="1050" u="none" strike="noStrike" dirty="0">
                          <a:effectLst/>
                          <a:latin typeface="HG丸ｺﾞｼｯｸM-PRO" panose="020F0600000000000000" pitchFamily="50" charset="-128"/>
                          <a:ea typeface="HG丸ｺﾞｼｯｸM-PRO" panose="020F0600000000000000" pitchFamily="50" charset="-128"/>
                        </a:rPr>
                        <a:t>中標津りんどう園は</a:t>
                      </a:r>
                      <a:endParaRPr lang="en-US" altLang="ja-JP" sz="105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50" u="none" strike="noStrike" dirty="0">
                          <a:effectLst/>
                          <a:latin typeface="HG丸ｺﾞｼｯｸM-PRO" panose="020F0600000000000000" pitchFamily="50" charset="-128"/>
                          <a:ea typeface="HG丸ｺﾞｼｯｸM-PRO" panose="020F0600000000000000" pitchFamily="50" charset="-128"/>
                        </a:rPr>
                        <a:t>　　　</a:t>
                      </a:r>
                      <a:r>
                        <a:rPr lang="ja-JP" sz="1050" u="none" strike="noStrike" dirty="0">
                          <a:effectLst/>
                          <a:latin typeface="HG丸ｺﾞｼｯｸM-PRO" panose="020F0600000000000000" pitchFamily="50" charset="-128"/>
                          <a:ea typeface="HG丸ｺﾞｼｯｸM-PRO" panose="020F0600000000000000" pitchFamily="50" charset="-128"/>
                        </a:rPr>
                        <a:t>『信頼される施設』となるよう努めます。</a:t>
                      </a:r>
                      <a:endParaRPr lang="ja-JP" sz="105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2869007069"/>
                  </a:ext>
                </a:extLst>
              </a:tr>
              <a:tr h="154273">
                <a:tc>
                  <a:txBody>
                    <a:bodyPr/>
                    <a:lstStyle/>
                    <a:p>
                      <a:pPr algn="l" fontAlgn="ctr"/>
                      <a:r>
                        <a:rPr lang="ja-JP" altLang="en-US" sz="1050" u="none" strike="noStrike" dirty="0">
                          <a:effectLst/>
                          <a:latin typeface="HG丸ｺﾞｼｯｸM-PRO" panose="020F0600000000000000" pitchFamily="50" charset="-128"/>
                          <a:ea typeface="HG丸ｺﾞｼｯｸM-PRO" panose="020F0600000000000000" pitchFamily="50" charset="-128"/>
                        </a:rPr>
                        <a:t>　　　</a:t>
                      </a:r>
                      <a:r>
                        <a:rPr lang="ja-JP" sz="1050" u="none" strike="noStrike" dirty="0">
                          <a:effectLst/>
                          <a:latin typeface="HG丸ｺﾞｼｯｸM-PRO" panose="020F0600000000000000" pitchFamily="50" charset="-128"/>
                          <a:ea typeface="HG丸ｺﾞｼｯｸM-PRO" panose="020F0600000000000000" pitchFamily="50" charset="-128"/>
                        </a:rPr>
                        <a:t>『満足されるサービス』を提供できるよう努めます。</a:t>
                      </a:r>
                      <a:endParaRPr lang="ja-JP" sz="105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795190549"/>
                  </a:ext>
                </a:extLst>
              </a:tr>
              <a:tr h="154273">
                <a:tc>
                  <a:txBody>
                    <a:bodyPr/>
                    <a:lstStyle/>
                    <a:p>
                      <a:pPr algn="l" fontAlgn="ctr"/>
                      <a:r>
                        <a:rPr lang="ja-JP" sz="1050" u="none" strike="noStrike" dirty="0">
                          <a:effectLst/>
                          <a:latin typeface="HG丸ｺﾞｼｯｸM-PRO" panose="020F0600000000000000" pitchFamily="50" charset="-128"/>
                          <a:ea typeface="HG丸ｺﾞｼｯｸM-PRO" panose="020F0600000000000000" pitchFamily="50" charset="-128"/>
                        </a:rPr>
                        <a:t>　</a:t>
                      </a:r>
                      <a:r>
                        <a:rPr lang="ja-JP" altLang="en-US" sz="1050" u="none" strike="noStrike" dirty="0">
                          <a:effectLst/>
                          <a:latin typeface="HG丸ｺﾞｼｯｸM-PRO" panose="020F0600000000000000" pitchFamily="50" charset="-128"/>
                          <a:ea typeface="HG丸ｺﾞｼｯｸM-PRO" panose="020F0600000000000000" pitchFamily="50" charset="-128"/>
                        </a:rPr>
                        <a:t>　　</a:t>
                      </a:r>
                      <a:r>
                        <a:rPr lang="ja-JP" sz="1050" u="none" strike="noStrike" dirty="0">
                          <a:effectLst/>
                          <a:latin typeface="HG丸ｺﾞｼｯｸM-PRO" panose="020F0600000000000000" pitchFamily="50" charset="-128"/>
                          <a:ea typeface="HG丸ｺﾞｼｯｸM-PRO" panose="020F0600000000000000" pitchFamily="50" charset="-128"/>
                        </a:rPr>
                        <a:t>『地域に貢献』するよう努めます。</a:t>
                      </a:r>
                      <a:endParaRPr lang="ja-JP" sz="105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2289056757"/>
                  </a:ext>
                </a:extLst>
              </a:tr>
              <a:tr h="89985">
                <a:tc>
                  <a:txBody>
                    <a:bodyPr/>
                    <a:lstStyle/>
                    <a:p>
                      <a:pPr algn="l" fontAlgn="ctr"/>
                      <a:r>
                        <a:rPr lang="en-US" sz="600" u="none" strike="noStrike">
                          <a:effectLst/>
                          <a:latin typeface="HG丸ｺﾞｼｯｸM-PRO" panose="020F0600000000000000" pitchFamily="50" charset="-128"/>
                          <a:ea typeface="HG丸ｺﾞｼｯｸM-PRO" panose="020F0600000000000000" pitchFamily="50" charset="-128"/>
                        </a:rPr>
                        <a:t>　</a:t>
                      </a:r>
                      <a:endParaRPr lang="ja-JP" sz="600" b="1" i="0" u="none" strike="noStrike">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591863798"/>
                  </a:ext>
                </a:extLst>
              </a:tr>
              <a:tr h="89985">
                <a:tc>
                  <a:txBody>
                    <a:bodyPr/>
                    <a:lstStyle/>
                    <a:p>
                      <a:pPr algn="l" fontAlgn="ctr"/>
                      <a:endParaRPr lang="ja-JP" sz="6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460182083"/>
                  </a:ext>
                </a:extLst>
              </a:tr>
              <a:tr h="147130">
                <a:tc>
                  <a:txBody>
                    <a:bodyPr/>
                    <a:lstStyle/>
                    <a:p>
                      <a:pPr algn="l" fontAlgn="ctr"/>
                      <a:r>
                        <a:rPr lang="ja-JP" sz="1000" u="none" strike="noStrike" dirty="0">
                          <a:effectLst/>
                          <a:latin typeface="HG丸ｺﾞｼｯｸM-PRO" panose="020F0600000000000000" pitchFamily="50" charset="-128"/>
                          <a:ea typeface="HG丸ｺﾞｼｯｸM-PRO" panose="020F0600000000000000" pitchFamily="50" charset="-128"/>
                        </a:rPr>
                        <a:t>＜解　説＞</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2792246661"/>
                  </a:ext>
                </a:extLst>
              </a:tr>
              <a:tr h="147130">
                <a:tc>
                  <a:txBody>
                    <a:bodyPr/>
                    <a:lstStyle/>
                    <a:p>
                      <a:pPr algn="l" fontAlgn="ctr"/>
                      <a:r>
                        <a:rPr lang="ja-JP" sz="1000" u="none" strike="noStrike">
                          <a:effectLst/>
                          <a:latin typeface="HG丸ｺﾞｼｯｸM-PRO" panose="020F0600000000000000" pitchFamily="50" charset="-128"/>
                          <a:ea typeface="HG丸ｺﾞｼｯｸM-PRO" panose="020F0600000000000000" pitchFamily="50" charset="-128"/>
                        </a:rPr>
                        <a:t>〇地域貢献、満足されるサービス・・</a:t>
                      </a:r>
                      <a:endParaRPr lang="ja-JP" sz="1000" b="1" i="0" u="none" strike="noStrike">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3254042326"/>
                  </a:ext>
                </a:extLst>
              </a:tr>
              <a:tr h="289994">
                <a:tc>
                  <a:txBody>
                    <a:bodyPr/>
                    <a:lstStyle/>
                    <a:p>
                      <a:pPr algn="l" fontAlgn="ctr"/>
                      <a:r>
                        <a:rPr lang="ja-JP" sz="1000" u="none" strike="noStrike" dirty="0">
                          <a:effectLst/>
                          <a:latin typeface="HG丸ｺﾞｼｯｸM-PRO" panose="020F0600000000000000" pitchFamily="50" charset="-128"/>
                          <a:ea typeface="HG丸ｺﾞｼｯｸM-PRO" panose="020F0600000000000000" pitchFamily="50" charset="-128"/>
                        </a:rPr>
                        <a:t>　・りんどう園は社会福祉法人として、困難を抱えている方々</a:t>
                      </a:r>
                      <a:r>
                        <a:rPr lang="ja-JP" altLang="en-US" sz="1000" u="none" strike="noStrike" dirty="0">
                          <a:effectLst/>
                          <a:latin typeface="HG丸ｺﾞｼｯｸM-PRO" panose="020F0600000000000000" pitchFamily="50" charset="-128"/>
                          <a:ea typeface="HG丸ｺﾞｼｯｸM-PRO" panose="020F0600000000000000" pitchFamily="50" charset="-128"/>
                        </a:rPr>
                        <a:t>　　</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sz="1000" u="none" strike="noStrike" dirty="0">
                          <a:effectLst/>
                          <a:latin typeface="HG丸ｺﾞｼｯｸM-PRO" panose="020F0600000000000000" pitchFamily="50" charset="-128"/>
                          <a:ea typeface="HG丸ｺﾞｼｯｸM-PRO" panose="020F0600000000000000" pitchFamily="50" charset="-128"/>
                        </a:rPr>
                        <a:t>をしっかり支える</a:t>
                      </a:r>
                      <a:r>
                        <a:rPr lang="ja-JP" altLang="ja-JP" sz="1000" u="none" strike="noStrike" dirty="0">
                          <a:effectLst/>
                          <a:latin typeface="HG丸ｺﾞｼｯｸM-PRO" panose="020F0600000000000000" pitchFamily="50" charset="-128"/>
                          <a:ea typeface="HG丸ｺﾞｼｯｸM-PRO" panose="020F0600000000000000" pitchFamily="50" charset="-128"/>
                        </a:rPr>
                        <a:t>活動をする役割がある</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3678639360"/>
                  </a:ext>
                </a:extLst>
              </a:tr>
              <a:tr h="432858">
                <a:tc>
                  <a:txBody>
                    <a:bodyPr/>
                    <a:lstStyle/>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・利用者の方々の多くは「住み慣れた家で過ごすことができ</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ない」「家族も一緒に過ごしたいけど過ごせない」等、</a:t>
                      </a:r>
                      <a:r>
                        <a:rPr lang="ja-JP" altLang="en-US" sz="1000" u="none" strike="noStrike" dirty="0">
                          <a:effectLst/>
                          <a:latin typeface="HG丸ｺﾞｼｯｸM-PRO" panose="020F0600000000000000" pitchFamily="50" charset="-128"/>
                          <a:ea typeface="HG丸ｺﾞｼｯｸM-PRO" panose="020F0600000000000000" pitchFamily="50" charset="-128"/>
                        </a:rPr>
                        <a:t>一　</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人</a:t>
                      </a:r>
                      <a:r>
                        <a:rPr lang="ja-JP" altLang="ja-JP" sz="1000" u="none" strike="noStrike" dirty="0">
                          <a:effectLst/>
                          <a:latin typeface="HG丸ｺﾞｼｯｸM-PRO" panose="020F0600000000000000" pitchFamily="50" charset="-128"/>
                          <a:ea typeface="HG丸ｺﾞｼｯｸM-PRO" panose="020F0600000000000000" pitchFamily="50" charset="-128"/>
                        </a:rPr>
                        <a:t>ひとりの方が様々な理由、悩み、苦悩を抱えて、入所に</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3724232132"/>
                  </a:ext>
                </a:extLst>
              </a:tr>
              <a:tr h="147130">
                <a:tc>
                  <a:txBody>
                    <a:bodyPr/>
                    <a:lstStyle/>
                    <a:p>
                      <a:pPr algn="l" fontAlgn="ctr"/>
                      <a:r>
                        <a:rPr lang="en-US" sz="1000" u="none" strike="noStrike" dirty="0">
                          <a:effectLst/>
                          <a:latin typeface="HG丸ｺﾞｼｯｸM-PRO" panose="020F0600000000000000" pitchFamily="50" charset="-128"/>
                          <a:ea typeface="HG丸ｺﾞｼｯｸM-PRO" panose="020F0600000000000000" pitchFamily="50" charset="-128"/>
                        </a:rPr>
                        <a:t>　</a:t>
                      </a: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至っている。私たち職員はそのような背景もしっかり理解</a:t>
                      </a:r>
                      <a:endParaRPr lang="en-US" altLang="ja-JP" sz="1000" b="0" u="none" strike="noStrike" dirty="0">
                        <a:effectLst/>
                        <a:latin typeface="HG丸ｺﾞｼｯｸM-PRO" panose="020F0600000000000000" pitchFamily="50" charset="-128"/>
                        <a:ea typeface="HG丸ｺﾞｼｯｸM-PRO" panose="020F0600000000000000" pitchFamily="50" charset="-128"/>
                      </a:endParaRPr>
                    </a:p>
                    <a:p>
                      <a:pPr algn="l" fontAlgn="ctr"/>
                      <a:r>
                        <a:rPr lang="en-US" altLang="ja-JP" sz="1000" b="0" i="0" u="none" strike="noStrike" dirty="0">
                          <a:solidFill>
                            <a:srgbClr val="000000"/>
                          </a:solidFill>
                          <a:effectLst/>
                          <a:latin typeface="HG丸ｺﾞｼｯｸM-PRO" panose="020F0600000000000000" pitchFamily="50" charset="-128"/>
                          <a:ea typeface="HG丸ｺﾞｼｯｸM-PRO" panose="020F0600000000000000" pitchFamily="50" charset="-128"/>
                        </a:rPr>
                        <a:t>      </a:t>
                      </a:r>
                      <a:r>
                        <a:rPr lang="ja-JP" altLang="en-US" sz="1000" b="0" i="0" u="none" strike="noStrike" dirty="0">
                          <a:solidFill>
                            <a:srgbClr val="000000"/>
                          </a:solidFill>
                          <a:effectLst/>
                          <a:latin typeface="HG丸ｺﾞｼｯｸM-PRO" panose="020F0600000000000000" pitchFamily="50" charset="-128"/>
                          <a:ea typeface="HG丸ｺﾞｼｯｸM-PRO" panose="020F0600000000000000" pitchFamily="50" charset="-128"/>
                        </a:rPr>
                        <a:t>し、利用者・家族の気持ちに寄り添って関わることが特に</a:t>
                      </a:r>
                      <a:endParaRPr lang="en-US" altLang="ja-JP" sz="1000" b="0"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p>
                      <a:pPr algn="l" fontAlgn="ctr"/>
                      <a:r>
                        <a:rPr lang="ja-JP" altLang="en-US" sz="1000" b="0" i="0" u="none" strike="noStrike" dirty="0">
                          <a:solidFill>
                            <a:srgbClr val="000000"/>
                          </a:solidFill>
                          <a:effectLst/>
                          <a:latin typeface="HG丸ｺﾞｼｯｸM-PRO" panose="020F0600000000000000" pitchFamily="50" charset="-128"/>
                          <a:ea typeface="HG丸ｺﾞｼｯｸM-PRO" panose="020F0600000000000000" pitchFamily="50" charset="-128"/>
                        </a:rPr>
                        <a:t>　　大事。</a:t>
                      </a:r>
                      <a:endParaRPr lang="en-US" altLang="ja-JP" sz="1000" b="0"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2109021308"/>
                  </a:ext>
                </a:extLst>
              </a:tr>
              <a:tr h="147130">
                <a:tc>
                  <a:txBody>
                    <a:bodyPr/>
                    <a:lstStyle/>
                    <a:p>
                      <a:pPr algn="l" fontAlgn="ctr"/>
                      <a:r>
                        <a:rPr lang="ja-JP"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・高齢で大きな病気も抱えている方も多く、いつどうなるか</a:t>
                      </a:r>
                      <a:r>
                        <a:rPr lang="ja-JP" sz="1000" u="none" strike="noStrike" dirty="0">
                          <a:effectLst/>
                          <a:latin typeface="HG丸ｺﾞｼｯｸM-PRO" panose="020F0600000000000000" pitchFamily="50" charset="-128"/>
                          <a:ea typeface="HG丸ｺﾞｼｯｸM-PRO" panose="020F0600000000000000" pitchFamily="50" charset="-128"/>
                        </a:rPr>
                        <a:t>　</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1645772452"/>
                  </a:ext>
                </a:extLst>
              </a:tr>
              <a:tr h="861449">
                <a:tc>
                  <a:txBody>
                    <a:bodyPr/>
                    <a:lstStyle/>
                    <a:p>
                      <a:pPr algn="l" fontAlgn="ctr"/>
                      <a:r>
                        <a:rPr lang="ja-JP"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わからない状況のなか、毎日を一生懸命に過ごされている</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利用者の方に対して「敬う気持ち」を大切に、そして「今</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日も一日頑張ろう」「明日は好きな（行事・食事等々）こ</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とがあるから楽しみだ」などという「</a:t>
                      </a:r>
                      <a:r>
                        <a:rPr lang="ja-JP" altLang="ja-JP" sz="1000" u="sng" strike="noStrike" dirty="0">
                          <a:effectLst/>
                          <a:latin typeface="HG丸ｺﾞｼｯｸM-PRO" panose="020F0600000000000000" pitchFamily="50" charset="-128"/>
                          <a:ea typeface="HG丸ｺﾞｼｯｸM-PRO" panose="020F0600000000000000" pitchFamily="50" charset="-128"/>
                        </a:rPr>
                        <a:t>意欲」「活力」を最</a:t>
                      </a:r>
                      <a:endParaRPr lang="en-US" altLang="ja-JP" sz="1000" u="sng"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sng" strike="noStrike" dirty="0">
                          <a:effectLst/>
                          <a:latin typeface="HG丸ｺﾞｼｯｸM-PRO" panose="020F0600000000000000" pitchFamily="50" charset="-128"/>
                          <a:ea typeface="HG丸ｺﾞｼｯｸM-PRO" panose="020F0600000000000000" pitchFamily="50" charset="-128"/>
                        </a:rPr>
                        <a:t>大限引き出し</a:t>
                      </a:r>
                      <a:r>
                        <a:rPr lang="ja-JP" altLang="ja-JP" sz="1000" u="none" strike="noStrike" dirty="0">
                          <a:effectLst/>
                          <a:latin typeface="HG丸ｺﾞｼｯｸM-PRO" panose="020F0600000000000000" pitchFamily="50" charset="-128"/>
                          <a:ea typeface="HG丸ｺﾞｼｯｸM-PRO" panose="020F0600000000000000" pitchFamily="50" charset="-128"/>
                        </a:rPr>
                        <a:t>、</a:t>
                      </a:r>
                      <a:r>
                        <a:rPr lang="ja-JP" altLang="ja-JP" sz="1000" u="sng" strike="noStrike" dirty="0">
                          <a:effectLst/>
                          <a:latin typeface="HG丸ｺﾞｼｯｸM-PRO" panose="020F0600000000000000" pitchFamily="50" charset="-128"/>
                          <a:ea typeface="HG丸ｺﾞｼｯｸM-PRO" panose="020F0600000000000000" pitchFamily="50" charset="-128"/>
                        </a:rPr>
                        <a:t>利用者の方が生き生きと</a:t>
                      </a:r>
                      <a:r>
                        <a:rPr lang="ja-JP" altLang="ja-JP" sz="1000" u="none" strike="noStrike" dirty="0">
                          <a:effectLst/>
                          <a:latin typeface="HG丸ｺﾞｼｯｸM-PRO" panose="020F0600000000000000" pitchFamily="50" charset="-128"/>
                          <a:ea typeface="HG丸ｺﾞｼｯｸM-PRO" panose="020F0600000000000000" pitchFamily="50" charset="-128"/>
                        </a:rPr>
                        <a:t>、そして元気に</a:t>
                      </a:r>
                      <a:endParaRPr lang="en-US" altLang="ja-JP" sz="1000" u="none" strike="noStrike" dirty="0">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なっていただくことを大切に支援させていただく。</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776534037"/>
                  </a:ext>
                </a:extLst>
              </a:tr>
              <a:tr h="147130">
                <a:tc>
                  <a:txBody>
                    <a:bodyPr/>
                    <a:lstStyle/>
                    <a:p>
                      <a:pPr algn="l" fontAlgn="ctr"/>
                      <a:r>
                        <a:rPr lang="ja-JP" sz="1000" u="none" strike="noStrike" dirty="0">
                          <a:effectLst/>
                          <a:latin typeface="HG丸ｺﾞｼｯｸM-PRO" panose="020F0600000000000000" pitchFamily="50" charset="-128"/>
                          <a:ea typeface="HG丸ｺﾞｼｯｸM-PRO" panose="020F0600000000000000" pitchFamily="50" charset="-128"/>
                        </a:rPr>
                        <a:t>　　</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3133431556"/>
                  </a:ext>
                </a:extLst>
              </a:tr>
              <a:tr h="289994">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〇信頼される施設・・</a:t>
                      </a:r>
                      <a:endParaRPr lang="ja-JP" alt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p>
                      <a:pPr algn="l" fontAlgn="ctr"/>
                      <a:r>
                        <a:rPr lang="ja-JP" altLang="en-US" sz="1000" u="none" strike="noStrike" dirty="0">
                          <a:effectLst/>
                          <a:latin typeface="HG丸ｺﾞｼｯｸM-PRO" panose="020F0600000000000000" pitchFamily="50" charset="-128"/>
                          <a:ea typeface="HG丸ｺﾞｼｯｸM-PRO" panose="020F0600000000000000" pitchFamily="50" charset="-128"/>
                        </a:rPr>
                        <a:t>　　　</a:t>
                      </a:r>
                      <a:r>
                        <a:rPr lang="ja-JP" altLang="ja-JP" sz="1000" u="none" strike="noStrike" dirty="0">
                          <a:effectLst/>
                          <a:latin typeface="HG丸ｺﾞｼｯｸM-PRO" panose="020F0600000000000000" pitchFamily="50" charset="-128"/>
                          <a:ea typeface="HG丸ｺﾞｼｯｸM-PRO" panose="020F0600000000000000" pitchFamily="50" charset="-128"/>
                        </a:rPr>
                        <a:t>そうした日々の積み重ねが『信頼』に繋がる。</a:t>
                      </a:r>
                      <a:endParaRPr lang="ja-JP" sz="1000" b="1" i="0" u="none" strike="noStrike" dirty="0">
                        <a:solidFill>
                          <a:srgbClr val="000000"/>
                        </a:solidFill>
                        <a:effectLst/>
                        <a:latin typeface="HG丸ｺﾞｼｯｸM-PRO" panose="020F0600000000000000" pitchFamily="50" charset="-128"/>
                        <a:ea typeface="HG丸ｺﾞｼｯｸM-PRO" panose="020F0600000000000000" pitchFamily="50" charset="-128"/>
                      </a:endParaRPr>
                    </a:p>
                  </a:txBody>
                  <a:tcPr marL="4551" marR="4551" marT="4551" marB="0" anchor="ctr"/>
                </a:tc>
                <a:extLst>
                  <a:ext uri="{0D108BD9-81ED-4DB2-BD59-A6C34878D82A}">
                    <a16:rowId xmlns="" xmlns:a16="http://schemas.microsoft.com/office/drawing/2014/main" val="3784048539"/>
                  </a:ext>
                </a:extLst>
              </a:tr>
              <a:tr h="147130">
                <a:tc>
                  <a:txBody>
                    <a:bodyPr/>
                    <a:lstStyle/>
                    <a:p>
                      <a:pPr algn="l" fontAlgn="ctr"/>
                      <a:r>
                        <a:rPr lang="ja-JP" sz="1000" u="none" strike="noStrike" dirty="0">
                          <a:effectLst/>
                        </a:rPr>
                        <a:t>　　</a:t>
                      </a:r>
                    </a:p>
                  </a:txBody>
                  <a:tcPr marL="4551" marR="4551" marT="4551" marB="0" anchor="ctr"/>
                </a:tc>
                <a:extLst>
                  <a:ext uri="{0D108BD9-81ED-4DB2-BD59-A6C34878D82A}">
                    <a16:rowId xmlns="" xmlns:a16="http://schemas.microsoft.com/office/drawing/2014/main" val="4251969889"/>
                  </a:ext>
                </a:extLst>
              </a:tr>
            </a:tbl>
          </a:graphicData>
        </a:graphic>
      </p:graphicFrame>
      <p:sp>
        <p:nvSpPr>
          <p:cNvPr id="15" name="正方形/長方形 14">
            <a:extLst>
              <a:ext uri="{FF2B5EF4-FFF2-40B4-BE49-F238E27FC236}">
                <a16:creationId xmlns="" xmlns:a16="http://schemas.microsoft.com/office/drawing/2014/main" id="{4DD18893-F850-4B71-8E41-8B6C2A85A313}"/>
              </a:ext>
            </a:extLst>
          </p:cNvPr>
          <p:cNvSpPr/>
          <p:nvPr/>
        </p:nvSpPr>
        <p:spPr>
          <a:xfrm>
            <a:off x="8205213" y="1898010"/>
            <a:ext cx="3486453" cy="100940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2357018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TotalTime>
  <Words>380</Words>
  <Application>Microsoft Office PowerPoint</Application>
  <PresentationFormat>ワイド画面</PresentationFormat>
  <Paragraphs>252</Paragraphs>
  <Slides>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HG丸ｺﾞｼｯｸM-PRO</vt:lpstr>
      <vt:lpstr>ＭＳ ゴシック</vt:lpstr>
      <vt:lpstr>メイリオ</vt:lpstr>
      <vt:lpstr>游ゴシック</vt:lpstr>
      <vt:lpstr>游ゴシック Light</vt:lpstr>
      <vt:lpstr>Arial</vt:lpstr>
      <vt:lpstr>Times New Roman</vt:lpstr>
      <vt:lpstr>Office テーマ</vt:lpstr>
      <vt:lpstr>（職場環境の整備）誰もが「どこに何があるのか」の確立を目指し、物品管理場所の把握に努めた 　　　　　　　　　結果、ムダな時間の削減と整理整頓への意識が高まった</vt:lpstr>
      <vt:lpstr>（業務の明確化と役割分担） ユニットリーダーが本来行うべき職務・責務の明確化を図った</vt:lpstr>
      <vt:lpstr>（手順書の作成）『３Ｍ（ムリ・ムダ・ムラ）調査』を実施。職員の声を手順書に反映 　　　　　　　　　　　 </vt:lpstr>
      <vt:lpstr>（記録・報告様式の工夫）記録方法の見直しによる業務効率化。職員間のコミュニケーション増加へ 　　　　　　　　　　　 </vt:lpstr>
      <vt:lpstr>（情報共有の工夫）介護情報共有ソフトの活用よる、必要な情報を共有する仕組みを構築　　　　　　　　　　　 </vt:lpstr>
      <vt:lpstr>（ＯＪＴの仕組みづくり）新人教育マニュアル内のＯＪＴチェックシートを改定 　　　　　　　　　　　　新人職員の成長に向けて目指すべきところを明確化へ 　　　　　　　　　　　 </vt:lpstr>
      <vt:lpstr>（理念・行動指針の徹底）『法人理念の解釈書』を作成。理念を基に「自ら考え」「自ら判断して 　　　　　　　　　　　　　行動して決定する」する自律心の向上に繋げた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誰もが「どこに何があるのか」を把握することの確立を目指し、結果、ムダな時間の削減と整理整頓への意識が高まった。</dc:title>
  <dc:creator>犬伏 善則</dc:creator>
  <cp:lastModifiedBy>渡邉＿弓子（福祉人材Ｇ）</cp:lastModifiedBy>
  <cp:revision>57</cp:revision>
  <cp:lastPrinted>2022-01-24T06:35:53Z</cp:lastPrinted>
  <dcterms:created xsi:type="dcterms:W3CDTF">2021-05-08T02:23:20Z</dcterms:created>
  <dcterms:modified xsi:type="dcterms:W3CDTF">2022-01-24T06:36:07Z</dcterms:modified>
</cp:coreProperties>
</file>