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69" r:id="rId3"/>
    <p:sldId id="270" r:id="rId4"/>
    <p:sldId id="271" r:id="rId5"/>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932614-4C09-40E1-8E08-D6AB0F072D6A}" v="258" dt="2021-06-28T07:51:15.56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3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F388F-35F4-4AD9-8E40-96FE9E39EB81}" type="datetimeFigureOut">
              <a:rPr kumimoji="1" lang="ja-JP" altLang="en-US" smtClean="0"/>
              <a:pPr/>
              <a:t>2022/1/25</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03DAA9-3811-499E-B789-63BD80A7790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a:bodyPr>
          <a:lstStyle/>
          <a:p>
            <a:r>
              <a:rPr kumimoji="1" lang="en-US" altLang="ja-JP" sz="2800" dirty="0">
                <a:latin typeface="Meiryo UI" panose="020B0604030504040204" pitchFamily="50" charset="-128"/>
                <a:ea typeface="Meiryo UI" panose="020B0604030504040204" pitchFamily="50" charset="-128"/>
              </a:rPr>
              <a:t>【</a:t>
            </a:r>
            <a:r>
              <a:rPr kumimoji="1" lang="ja-JP" altLang="en-US" sz="2800" dirty="0">
                <a:latin typeface="Meiryo UI" panose="020B0604030504040204" pitchFamily="50" charset="-128"/>
                <a:ea typeface="Meiryo UI" panose="020B0604030504040204" pitchFamily="50" charset="-128"/>
              </a:rPr>
              <a:t>業務の明確化と役割分担</a:t>
            </a:r>
            <a:r>
              <a:rPr kumimoji="1" lang="en-US" altLang="ja-JP" sz="28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業務負担の可視化と</a:t>
            </a:r>
            <a:r>
              <a:rPr kumimoji="1" lang="en-US" altLang="ja-JP" sz="2200" dirty="0">
                <a:latin typeface="Meiryo UI" panose="020B0604030504040204" pitchFamily="50" charset="-128"/>
                <a:ea typeface="Meiryo UI" panose="020B0604030504040204" pitchFamily="50" charset="-128"/>
              </a:rPr>
              <a:t>ICT</a:t>
            </a:r>
            <a:r>
              <a:rPr kumimoji="1" lang="ja-JP" altLang="en-US" sz="2200" dirty="0">
                <a:latin typeface="Meiryo UI" panose="020B0604030504040204" pitchFamily="50" charset="-128"/>
                <a:ea typeface="Meiryo UI" panose="020B0604030504040204" pitchFamily="50" charset="-128"/>
              </a:rPr>
              <a:t>活用</a:t>
            </a:r>
            <a:endParaRPr kumimoji="1" lang="ja-JP" altLang="en-US" sz="2800" dirty="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センサー通知を活用し、モーニングケア、夕食後の入居者の居室移動をする際に繰り返し訪室が少なくなり業務の流れが良くなった。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可視化が進んだことで転倒事故は減少したが、その時間帯の駆付けに要する歩数は上昇した。今後はいかに効率的に画像から駆付け判断を出来るようになるか事例共有をすすめる。</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26195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98950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dirty="0">
                <a:solidFill>
                  <a:schemeClr val="tx1">
                    <a:lumMod val="65000"/>
                    <a:lumOff val="35000"/>
                  </a:schemeClr>
                </a:solidFill>
                <a:latin typeface="Meiryo UI" panose="020B0604030504040204" pitchFamily="50" charset="-128"/>
                <a:ea typeface="Meiryo UI" panose="020B0604030504040204" pitchFamily="50" charset="-128"/>
              </a:rPr>
              <a:t>ICT</a:t>
            </a: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活用によりケアの標準化、職員の負担軽減を図りたいが、課題の定量化が出来ておらず</a:t>
            </a:r>
            <a:r>
              <a:rPr lang="en-US" altLang="ja-JP" sz="1200" dirty="0">
                <a:solidFill>
                  <a:schemeClr val="tx1">
                    <a:lumMod val="65000"/>
                    <a:lumOff val="35000"/>
                  </a:schemeClr>
                </a:solidFill>
                <a:latin typeface="Meiryo UI" panose="020B0604030504040204" pitchFamily="50" charset="-128"/>
                <a:ea typeface="Meiryo UI" panose="020B0604030504040204" pitchFamily="50" charset="-128"/>
              </a:rPr>
              <a:t>ICT</a:t>
            </a: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化した際に具体的にどの業務に有効活用すべきか不明瞭であった。課題の定量化を行い、施設として効果的な活用方法を策定していく狙いがあった。</a:t>
            </a:r>
            <a:endParaRPr kumimoji="1" lang="ja-JP" altLang="en-US" sz="12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4720528"/>
            <a:ext cx="5040556" cy="186829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・既存業務の課題を定量化</a:t>
            </a:r>
            <a:endParaRPr lang="en-US" altLang="ja-JP" sz="105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コンサルテーションにより、スタッフの歩数や業務割合を見える化し、負担となっている業務を明確にした。</a:t>
            </a:r>
            <a:r>
              <a:rPr lang="en-US" altLang="ja-JP" sz="1050" dirty="0">
                <a:solidFill>
                  <a:schemeClr val="tx1">
                    <a:lumMod val="65000"/>
                    <a:lumOff val="35000"/>
                  </a:schemeClr>
                </a:solidFill>
                <a:latin typeface="Meiryo UI" panose="020B0604030504040204" pitchFamily="50" charset="-128"/>
                <a:ea typeface="Meiryo UI" panose="020B0604030504040204" pitchFamily="50" charset="-128"/>
              </a:rPr>
              <a:t>	</a:t>
            </a: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・運用方針の仮策定</a:t>
            </a:r>
            <a:endParaRPr lang="en-US" altLang="ja-JP" sz="105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稼働前にリーダークラスを中心に通知種に対する</a:t>
            </a:r>
            <a:r>
              <a:rPr lang="en-US" altLang="ja-JP" sz="1050" dirty="0">
                <a:solidFill>
                  <a:schemeClr val="tx1">
                    <a:lumMod val="65000"/>
                    <a:lumOff val="35000"/>
                  </a:schemeClr>
                </a:solidFill>
                <a:latin typeface="Meiryo UI" panose="020B0604030504040204" pitchFamily="50" charset="-128"/>
                <a:ea typeface="Meiryo UI" panose="020B0604030504040204" pitchFamily="50" charset="-128"/>
              </a:rPr>
              <a:t>ON/OFF</a:t>
            </a:r>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設定の設定基準や、画像センサを確認した後の駆付け基準について策定し、仮策定した運用方針に則りまずは運用を進め、課題がないか確認する。</a:t>
            </a:r>
            <a:endParaRPr lang="en-US" altLang="ja-JP" sz="105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・運用方針の本策定</a:t>
            </a:r>
            <a:endParaRPr lang="en-US" altLang="ja-JP" sz="105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通知設定、駆付け設定について現時点での運用ルールを施設内に張り出し共有化する。また、ルール変更については支配人も含め数か月に</a:t>
            </a:r>
            <a:r>
              <a:rPr lang="en-US" altLang="ja-JP" sz="1050" dirty="0">
                <a:solidFill>
                  <a:schemeClr val="tx1">
                    <a:lumMod val="65000"/>
                    <a:lumOff val="35000"/>
                  </a:schemeClr>
                </a:solidFill>
                <a:latin typeface="Meiryo UI" panose="020B0604030504040204" pitchFamily="50" charset="-128"/>
                <a:ea typeface="Meiryo UI" panose="020B0604030504040204" pitchFamily="50" charset="-128"/>
              </a:rPr>
              <a:t>1</a:t>
            </a:r>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度は施設内会議で議題にあげ課題がないか確認するといった運用体制とした。</a:t>
            </a:r>
            <a:endParaRPr lang="en-US" altLang="ja-JP" sz="105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081457" y="3469803"/>
            <a:ext cx="2201662"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～導入前後の職員歩数～</a:t>
            </a:r>
          </a:p>
        </p:txBody>
      </p:sp>
      <p:sp>
        <p:nvSpPr>
          <p:cNvPr id="17" name="四角形: 角を丸くする 16">
            <a:extLst>
              <a:ext uri="{FF2B5EF4-FFF2-40B4-BE49-F238E27FC236}">
                <a16:creationId xmlns="" xmlns:a16="http://schemas.microsoft.com/office/drawing/2014/main" id="{187C09D1-FED6-4613-89C3-803B1D53E7AB}"/>
              </a:ext>
            </a:extLst>
          </p:cNvPr>
          <p:cNvSpPr/>
          <p:nvPr/>
        </p:nvSpPr>
        <p:spPr>
          <a:xfrm>
            <a:off x="9324528" y="20856"/>
            <a:ext cx="1152128" cy="601057"/>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ショートステイ</a:t>
            </a:r>
          </a:p>
        </p:txBody>
      </p:sp>
      <p:pic>
        <p:nvPicPr>
          <p:cNvPr id="3" name="図 2">
            <a:extLst>
              <a:ext uri="{FF2B5EF4-FFF2-40B4-BE49-F238E27FC236}">
                <a16:creationId xmlns="" xmlns:a16="http://schemas.microsoft.com/office/drawing/2014/main" id="{2CFDC3C0-C015-45F3-A7DC-926B4FEC275C}"/>
              </a:ext>
            </a:extLst>
          </p:cNvPr>
          <p:cNvPicPr>
            <a:picLocks noChangeAspect="1"/>
          </p:cNvPicPr>
          <p:nvPr/>
        </p:nvPicPr>
        <p:blipFill>
          <a:blip r:embed="rId2"/>
          <a:stretch>
            <a:fillRect/>
          </a:stretch>
        </p:blipFill>
        <p:spPr>
          <a:xfrm>
            <a:off x="5796136" y="3943013"/>
            <a:ext cx="2998465" cy="1802326"/>
          </a:xfrm>
          <a:prstGeom prst="rect">
            <a:avLst/>
          </a:prstGeom>
        </p:spPr>
      </p:pic>
      <p:sp>
        <p:nvSpPr>
          <p:cNvPr id="8" name="テキスト ボックス 7"/>
          <p:cNvSpPr txBox="1"/>
          <p:nvPr/>
        </p:nvSpPr>
        <p:spPr>
          <a:xfrm>
            <a:off x="7691718" y="20856"/>
            <a:ext cx="99508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latin typeface="+mn-ea"/>
              </a:rPr>
              <a:t>資料</a:t>
            </a:r>
            <a:r>
              <a:rPr kumimoji="1" lang="en-US" altLang="ja-JP" dirty="0" smtClean="0">
                <a:latin typeface="+mn-ea"/>
              </a:rPr>
              <a:t>7-2</a:t>
            </a:r>
            <a:endParaRPr kumimoji="1" lang="ja-JP" altLang="en-US" dirty="0">
              <a:latin typeface="+mn-ea"/>
            </a:endParaRPr>
          </a:p>
        </p:txBody>
      </p:sp>
      <p:sp>
        <p:nvSpPr>
          <p:cNvPr id="9" name="テキスト ボックス 8"/>
          <p:cNvSpPr txBox="1"/>
          <p:nvPr/>
        </p:nvSpPr>
        <p:spPr>
          <a:xfrm>
            <a:off x="1143000" y="20856"/>
            <a:ext cx="4938457" cy="369332"/>
          </a:xfrm>
          <a:prstGeom prst="rect">
            <a:avLst/>
          </a:prstGeom>
          <a:noFill/>
        </p:spPr>
        <p:txBody>
          <a:bodyPr wrap="square" rtlCol="0">
            <a:spAutoFit/>
          </a:bodyPr>
          <a:lstStyle/>
          <a:p>
            <a:r>
              <a:rPr lang="ja-JP" altLang="en-US" dirty="0"/>
              <a:t>＜ショートステイ　希望のつぼみ　南通り＞</a:t>
            </a:r>
            <a:endParaRPr kumimoji="1" lang="ja-JP" altLang="en-US" dirty="0"/>
          </a:p>
        </p:txBody>
      </p:sp>
    </p:spTree>
    <p:extLst>
      <p:ext uri="{BB962C8B-B14F-4D97-AF65-F5344CB8AC3E}">
        <p14:creationId xmlns:p14="http://schemas.microsoft.com/office/powerpoint/2010/main" val="2559374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fontScale="90000"/>
          </a:bodyPr>
          <a:lstStyle/>
          <a:p>
            <a:r>
              <a:rPr kumimoji="1" lang="en-US" altLang="ja-JP" sz="2800">
                <a:latin typeface="Meiryo UI" panose="020B0604030504040204" pitchFamily="50" charset="-128"/>
                <a:ea typeface="Meiryo UI" panose="020B0604030504040204" pitchFamily="50" charset="-128"/>
              </a:rPr>
              <a:t>【</a:t>
            </a:r>
            <a:r>
              <a:rPr kumimoji="1" lang="ja-JP" altLang="en-US" sz="2800">
                <a:latin typeface="Meiryo UI" panose="020B0604030504040204" pitchFamily="50" charset="-128"/>
                <a:ea typeface="Meiryo UI" panose="020B0604030504040204" pitchFamily="50" charset="-128"/>
              </a:rPr>
              <a:t>手順書の作成</a:t>
            </a:r>
            <a:r>
              <a:rPr kumimoji="1" lang="en-US" altLang="ja-JP" sz="2800">
                <a:latin typeface="Meiryo UI" panose="020B0604030504040204" pitchFamily="50" charset="-128"/>
                <a:ea typeface="Meiryo UI" panose="020B0604030504040204" pitchFamily="50" charset="-128"/>
              </a:rPr>
              <a:t>】</a:t>
            </a:r>
            <a:r>
              <a:rPr kumimoji="1" lang="en-US" altLang="ja-JP" sz="2200">
                <a:latin typeface="Meiryo UI" panose="020B0604030504040204" pitchFamily="50" charset="-128"/>
                <a:ea typeface="Meiryo UI" panose="020B0604030504040204" pitchFamily="50" charset="-128"/>
              </a:rPr>
              <a:t>ICT</a:t>
            </a:r>
            <a:r>
              <a:rPr kumimoji="1" lang="ja-JP" altLang="en-US" sz="2200">
                <a:latin typeface="Meiryo UI" panose="020B0604030504040204" pitchFamily="50" charset="-128"/>
                <a:ea typeface="Meiryo UI" panose="020B0604030504040204" pitchFamily="50" charset="-128"/>
              </a:rPr>
              <a:t>センサー運用のマニュアル作成による訪室ケアの標準化</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都度訪室する必要がなく、かつ通知設定や訪室基準を定める事で、転倒リスクを軽減しつつも職員が無理なく駆けつけ業務をする事が出来るようになった。			</a:t>
            </a:r>
          </a:p>
          <a:p>
            <a:r>
              <a:rPr lang="ja-JP" altLang="en-US" sz="1050" dirty="0">
                <a:solidFill>
                  <a:schemeClr val="tx1">
                    <a:lumMod val="65000"/>
                    <a:lumOff val="35000"/>
                  </a:schemeClr>
                </a:solidFill>
                <a:latin typeface="Meiryo UI" panose="020B0604030504040204" pitchFamily="50" charset="-128"/>
                <a:ea typeface="Meiryo UI" panose="020B0604030504040204" pitchFamily="50" charset="-128"/>
              </a:rPr>
              <a:t>駆付け基準を設ける事で、センサー起点による訪室の要否判断が職員間でのバラつきが少なくなった。</a:t>
            </a:r>
            <a:endParaRPr kumimoji="1" lang="ja-JP" altLang="en-US" sz="105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新規センサーを適切な運用方針を定める事で</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3</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名⇒</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16</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名まで起床離床行動の見守りする事ができた</a:t>
            </a: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職員が少なく利用者の動きが多いモーニングケア時間帯の転倒件数が減少した	</a:t>
            </a:r>
            <a:endParaRPr kumimoji="1" lang="ja-JP" altLang="en-US"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134706"/>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8744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既存の光センサーは転倒リスクの高い入居者に利用していたが、センサー要否の見直し等について基準がなく、センサー使用する利用者の選定に悩む事があった。さらに、これまで</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2</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3</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台だったセンサーが、センサー変更に伴い全部屋に設置されるため、センサーの各通知項目に対する</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ON/OFF</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設定について運用マニュアルを作成する必要があった。</a:t>
            </a:r>
            <a:endParaRPr kumimoji="1" lang="ja-JP" altLang="en-US"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4440740"/>
            <a:ext cx="5040556" cy="214808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・既存センサーの運用課題を整理設置台数、適用基準、職員ヒアリングから、既存センサーの運用に対する課題を明確にする。</a:t>
            </a:r>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・研修による新規センサーの機能</a:t>
            </a:r>
            <a:r>
              <a:rPr lang="en-US" altLang="ja-JP" sz="1000" dirty="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運用の理解：稼働前に、メーカーによる操作研修を介護スタッフ全員、運用研修をリーダークラスが受講し機能や運用について理解する。</a:t>
            </a:r>
            <a:r>
              <a:rPr lang="en-US" altLang="ja-JP" sz="1000" dirty="0">
                <a:solidFill>
                  <a:schemeClr val="tx1">
                    <a:lumMod val="65000"/>
                    <a:lumOff val="35000"/>
                  </a:schemeClr>
                </a:solidFill>
                <a:latin typeface="Meiryo UI" panose="020B0604030504040204" pitchFamily="50" charset="-128"/>
                <a:ea typeface="Meiryo UI" panose="020B0604030504040204" pitchFamily="50" charset="-128"/>
              </a:rPr>
              <a:t>		</a:t>
            </a:r>
          </a:p>
          <a:p>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・運用方針の仮策定：稼働前にリーダークラスを中心に通知種に対する</a:t>
            </a:r>
            <a:r>
              <a:rPr lang="en-US" altLang="ja-JP" sz="1000" dirty="0">
                <a:solidFill>
                  <a:schemeClr val="tx1">
                    <a:lumMod val="65000"/>
                    <a:lumOff val="35000"/>
                  </a:schemeClr>
                </a:solidFill>
                <a:latin typeface="Meiryo UI" panose="020B0604030504040204" pitchFamily="50" charset="-128"/>
                <a:ea typeface="Meiryo UI" panose="020B0604030504040204" pitchFamily="50" charset="-128"/>
              </a:rPr>
              <a:t>ON/OFF</a:t>
            </a:r>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設定の設定基準や、画像センサを確認した後の駆付け基準について策定した。</a:t>
            </a:r>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・運用確認、課題抽出：センサー稼働に伴い、仮策定した運用方針に則りまずは運用を進め、課題がないか確認した。</a:t>
            </a:r>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・運用方針の本策定：</a:t>
            </a:r>
            <a:r>
              <a:rPr lang="en-US" altLang="ja-JP" sz="1000" dirty="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000" dirty="0">
                <a:solidFill>
                  <a:schemeClr val="tx1">
                    <a:lumMod val="65000"/>
                    <a:lumOff val="35000"/>
                  </a:schemeClr>
                </a:solidFill>
                <a:latin typeface="Meiryo UI" panose="020B0604030504040204" pitchFamily="50" charset="-128"/>
                <a:ea typeface="Meiryo UI" panose="020B0604030504040204" pitchFamily="50" charset="-128"/>
              </a:rPr>
              <a:t>を中心とした入居者のアセスメント情報を元に、どのような通知設定にするかの方針を策定した。</a:t>
            </a:r>
            <a:endParaRPr lang="en-US" altLang="ja-JP" sz="10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136691" y="3230008"/>
            <a:ext cx="2091193"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～通知</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訪室ルール書～</a:t>
            </a:r>
          </a:p>
        </p:txBody>
      </p:sp>
      <p:sp>
        <p:nvSpPr>
          <p:cNvPr id="17" name="四角形: 角を丸くする 16">
            <a:extLst>
              <a:ext uri="{FF2B5EF4-FFF2-40B4-BE49-F238E27FC236}">
                <a16:creationId xmlns="" xmlns:a16="http://schemas.microsoft.com/office/drawing/2014/main" id="{45915FE1-D998-483E-ACF3-36978F74E5F2}"/>
              </a:ext>
            </a:extLst>
          </p:cNvPr>
          <p:cNvSpPr/>
          <p:nvPr/>
        </p:nvSpPr>
        <p:spPr>
          <a:xfrm>
            <a:off x="9324528" y="20856"/>
            <a:ext cx="1152128" cy="601057"/>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ショートステイ</a:t>
            </a:r>
          </a:p>
        </p:txBody>
      </p:sp>
      <p:pic>
        <p:nvPicPr>
          <p:cNvPr id="18" name="図 17">
            <a:extLst>
              <a:ext uri="{FF2B5EF4-FFF2-40B4-BE49-F238E27FC236}">
                <a16:creationId xmlns="" xmlns:a16="http://schemas.microsoft.com/office/drawing/2014/main" id="{BEAF34AC-5B68-47F6-8444-A18CD863DE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7785" y="3726240"/>
            <a:ext cx="3253920" cy="1944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1213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fontScale="90000"/>
          </a:bodyPr>
          <a:lstStyle/>
          <a:p>
            <a:r>
              <a:rPr kumimoji="1" lang="en-US" altLang="ja-JP" sz="2800">
                <a:latin typeface="Meiryo UI" panose="020B0604030504040204" pitchFamily="50" charset="-128"/>
                <a:ea typeface="Meiryo UI" panose="020B0604030504040204" pitchFamily="50" charset="-128"/>
              </a:rPr>
              <a:t>【</a:t>
            </a:r>
            <a:r>
              <a:rPr kumimoji="1" lang="ja-JP" altLang="en-US" sz="2800">
                <a:latin typeface="Meiryo UI" panose="020B0604030504040204" pitchFamily="50" charset="-128"/>
                <a:ea typeface="Meiryo UI" panose="020B0604030504040204" pitchFamily="50" charset="-128"/>
              </a:rPr>
              <a:t>業務の明確化と役割分担</a:t>
            </a:r>
            <a:r>
              <a:rPr kumimoji="1" lang="en-US" altLang="ja-JP" sz="2800">
                <a:latin typeface="Meiryo UI" panose="020B0604030504040204" pitchFamily="50" charset="-128"/>
                <a:ea typeface="Meiryo UI" panose="020B0604030504040204" pitchFamily="50" charset="-128"/>
              </a:rPr>
              <a:t>】</a:t>
            </a:r>
            <a:r>
              <a:rPr lang="ja-JP" altLang="en-US" sz="2800">
                <a:latin typeface="Meiryo UI" panose="020B0604030504040204" pitchFamily="50" charset="-128"/>
                <a:ea typeface="Meiryo UI" panose="020B0604030504040204" pitchFamily="50" charset="-128"/>
              </a:rPr>
              <a:t>睡眠状態の把握によるケア適正と</a:t>
            </a:r>
            <a:r>
              <a:rPr lang="en-US" altLang="ja-JP" sz="2800">
                <a:latin typeface="Meiryo UI" panose="020B0604030504040204" pitchFamily="50" charset="-128"/>
                <a:ea typeface="Meiryo UI" panose="020B0604030504040204" pitchFamily="50" charset="-128"/>
              </a:rPr>
              <a:t>ADL</a:t>
            </a:r>
            <a:r>
              <a:rPr lang="ja-JP" altLang="en-US" sz="2800">
                <a:latin typeface="Meiryo UI" panose="020B0604030504040204" pitchFamily="50" charset="-128"/>
                <a:ea typeface="Meiryo UI" panose="020B0604030504040204" pitchFamily="50" charset="-128"/>
              </a:rPr>
              <a:t>の維持・改善</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433996"/>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2005318"/>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85182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ご利用開始時には夜間はよく寝られず、日中横臥時間が長くなっていた利用者が、落ち着かれるにつれて夜間睡眠が深くなり、日中横臥時間が減ったことが確認できた。				</a:t>
            </a: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睡眠状態の把握からその後のケア方針へ活用ができるようになった。また、ケアの効果が確認できたことで納得感のあるケアを実行できるようになった。	</a:t>
            </a:r>
            <a:endParaRPr kumimoji="1" lang="ja-JP" altLang="en-US"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2016578"/>
            <a:ext cx="6048672" cy="3060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夜間の良眠化に繋がる事で、夜勤職員の負担が減った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24974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98950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利用者の夜間のお休みの様子が訪室時しかわからなかった。そのため、客観的なデータに基づいたケア方針が作成できなかった。ご家族にも夜間の状態はよく聞かれるが、説明に使えるデータが無かった。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4555774"/>
            <a:ext cx="5040556" cy="2033049"/>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・睡眠状態を表示するシステムを導入し、利用方法の講習を受ける。</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・研修による睡眠指標の読み方の講習を受ける。</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・睡眠状態の把握日中・夜間の睡眠状態を把握する。</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・課題の特定とケアの最適化：日中</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夜間の睡眠状態にみられる課題を特定する。</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・睡眠状態の変化を評価し、ケアにフィードバックする。</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360349" y="3154866"/>
            <a:ext cx="1728192"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～睡眠状態データ～</a:t>
            </a:r>
          </a:p>
        </p:txBody>
      </p:sp>
      <p:sp>
        <p:nvSpPr>
          <p:cNvPr id="17" name="四角形: 角を丸くする 16">
            <a:extLst>
              <a:ext uri="{FF2B5EF4-FFF2-40B4-BE49-F238E27FC236}">
                <a16:creationId xmlns="" xmlns:a16="http://schemas.microsoft.com/office/drawing/2014/main" id="{B466F1C7-C8F9-4028-AC33-698BFB5D6E7E}"/>
              </a:ext>
            </a:extLst>
          </p:cNvPr>
          <p:cNvSpPr/>
          <p:nvPr/>
        </p:nvSpPr>
        <p:spPr>
          <a:xfrm>
            <a:off x="9324528" y="20856"/>
            <a:ext cx="1152128" cy="601057"/>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ショートステイ</a:t>
            </a:r>
          </a:p>
        </p:txBody>
      </p:sp>
      <p:pic>
        <p:nvPicPr>
          <p:cNvPr id="18" name="図 17">
            <a:extLst>
              <a:ext uri="{FF2B5EF4-FFF2-40B4-BE49-F238E27FC236}">
                <a16:creationId xmlns="" xmlns:a16="http://schemas.microsoft.com/office/drawing/2014/main" id="{B62CCF55-9E4F-4B09-99D2-9BE3F1E8B7A0}"/>
              </a:ext>
            </a:extLst>
          </p:cNvPr>
          <p:cNvPicPr>
            <a:picLocks noChangeAspect="1"/>
          </p:cNvPicPr>
          <p:nvPr/>
        </p:nvPicPr>
        <p:blipFill>
          <a:blip r:embed="rId2" cstate="print"/>
          <a:stretch>
            <a:fillRect/>
          </a:stretch>
        </p:blipFill>
        <p:spPr>
          <a:xfrm>
            <a:off x="5544104" y="3642715"/>
            <a:ext cx="3289197" cy="2229304"/>
          </a:xfrm>
          <a:prstGeom prst="rect">
            <a:avLst/>
          </a:prstGeom>
        </p:spPr>
      </p:pic>
    </p:spTree>
    <p:extLst>
      <p:ext uri="{BB962C8B-B14F-4D97-AF65-F5344CB8AC3E}">
        <p14:creationId xmlns:p14="http://schemas.microsoft.com/office/powerpoint/2010/main" val="158709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a:bodyPr>
          <a:lstStyle/>
          <a:p>
            <a:r>
              <a:rPr lang="en-US" altLang="ja-JP" sz="2800">
                <a:latin typeface="Meiryo UI" panose="020B0604030504040204" pitchFamily="50" charset="-128"/>
                <a:ea typeface="Meiryo UI" panose="020B0604030504040204" pitchFamily="50" charset="-128"/>
              </a:rPr>
              <a:t>【</a:t>
            </a:r>
            <a:r>
              <a:rPr lang="ja-JP" altLang="en-US" sz="2800">
                <a:latin typeface="Meiryo UI" panose="020B0604030504040204" pitchFamily="50" charset="-128"/>
                <a:ea typeface="Meiryo UI" panose="020B0604030504040204" pitchFamily="50" charset="-128"/>
              </a:rPr>
              <a:t>記録・報告様式の工夫</a:t>
            </a:r>
            <a:r>
              <a:rPr lang="en-US" altLang="ja-JP" sz="2800">
                <a:latin typeface="Meiryo UI" panose="020B0604030504040204" pitchFamily="50" charset="-128"/>
                <a:ea typeface="Meiryo UI" panose="020B0604030504040204" pitchFamily="50" charset="-128"/>
              </a:rPr>
              <a:t>】</a:t>
            </a:r>
            <a:r>
              <a:rPr lang="ja-JP" altLang="en-US" sz="2400">
                <a:latin typeface="Meiryo UI" panose="020B0604030504040204" pitchFamily="50" charset="-128"/>
                <a:ea typeface="Meiryo UI" panose="020B0604030504040204" pitchFamily="50" charset="-128"/>
              </a:rPr>
              <a:t>記録業務の効率化</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ワーク基準で記録項目を職員間で確認</a:t>
            </a:r>
            <a:r>
              <a:rPr lang="en-US" altLang="ja-JP" sz="140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議論した事で記録に対する職員の意識が向上した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一部項目はモバイル記録で工数が抑制出来る事を確認できた。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168914"/>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8744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a:solidFill>
                  <a:schemeClr val="tx1">
                    <a:lumMod val="65000"/>
                    <a:lumOff val="35000"/>
                  </a:schemeClr>
                </a:solidFill>
                <a:latin typeface="Meiryo UI" panose="020B0604030504040204" pitchFamily="50" charset="-128"/>
                <a:ea typeface="Meiryo UI" panose="020B0604030504040204" pitchFamily="50" charset="-128"/>
              </a:rPr>
              <a:t>記録様式が全て紙入力であったため、記入に時間を要する、転記作業が多い、業務の区切りがつくまで記録が出来ない、等の理由から記録の質（抜け漏れ）、工数（業務負担）共に課題になっていた。</a:t>
            </a:r>
            <a:endParaRPr kumimoji="1" lang="ja-JP" altLang="en-US" sz="12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4474948"/>
            <a:ext cx="5040556" cy="211387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・運用課題を整理記録に要する時間、項目等を洗い出し、現状の課題を整理した。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・研修による記録システムの機能</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運用の理解：メーカーによる操作研修を介護スタッフ全員、運用研修をリーダークラスが受講し機能や運用について理解した。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・運用方針の仮策定：稼働前にリーダークラスを中心にモバイルによる記録と、</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PC</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による記録の項目について確認し、電子記録へどの項目を移行するかの計画を立てた。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・運用方針の本策定：家族報告と記録項目が連動しているが、電子化出来る項目で一部対応できない項目があった。記録項目をカスタマイズ出来るか、家族報告のフォーマットを変更するかメーカー</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職員と協議しつつ、移行期間を延長する事にした。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019062" y="3585198"/>
            <a:ext cx="2326452"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～記録時間の評価シート～</a:t>
            </a:r>
          </a:p>
        </p:txBody>
      </p:sp>
      <p:pic>
        <p:nvPicPr>
          <p:cNvPr id="17" name="図 16">
            <a:extLst>
              <a:ext uri="{FF2B5EF4-FFF2-40B4-BE49-F238E27FC236}">
                <a16:creationId xmlns="" xmlns:a16="http://schemas.microsoft.com/office/drawing/2014/main" id="{497DD038-5FF8-486A-A5B8-E33D6329CB8A}"/>
              </a:ext>
            </a:extLst>
          </p:cNvPr>
          <p:cNvPicPr>
            <a:picLocks noChangeAspect="1"/>
          </p:cNvPicPr>
          <p:nvPr/>
        </p:nvPicPr>
        <p:blipFill>
          <a:blip r:embed="rId2" cstate="print"/>
          <a:stretch>
            <a:fillRect/>
          </a:stretch>
        </p:blipFill>
        <p:spPr>
          <a:xfrm>
            <a:off x="5685565" y="4022435"/>
            <a:ext cx="3173465" cy="1293410"/>
          </a:xfrm>
          <a:prstGeom prst="rect">
            <a:avLst/>
          </a:prstGeom>
        </p:spPr>
      </p:pic>
      <p:sp>
        <p:nvSpPr>
          <p:cNvPr id="18" name="四角形: 角を丸くする 17">
            <a:extLst>
              <a:ext uri="{FF2B5EF4-FFF2-40B4-BE49-F238E27FC236}">
                <a16:creationId xmlns="" xmlns:a16="http://schemas.microsoft.com/office/drawing/2014/main" id="{D2954C98-1BAE-49B2-A663-42B5E81EAB26}"/>
              </a:ext>
            </a:extLst>
          </p:cNvPr>
          <p:cNvSpPr/>
          <p:nvPr/>
        </p:nvSpPr>
        <p:spPr>
          <a:xfrm>
            <a:off x="9324528" y="20856"/>
            <a:ext cx="1152128" cy="601057"/>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ショートステイ</a:t>
            </a:r>
          </a:p>
        </p:txBody>
      </p:sp>
    </p:spTree>
    <p:extLst>
      <p:ext uri="{BB962C8B-B14F-4D97-AF65-F5344CB8AC3E}">
        <p14:creationId xmlns:p14="http://schemas.microsoft.com/office/powerpoint/2010/main" val="13601547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978</Words>
  <Application>Microsoft Office PowerPoint</Application>
  <PresentationFormat>画面に合わせる (4:3)</PresentationFormat>
  <Paragraphs>79</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Meiryo UI</vt:lpstr>
      <vt:lpstr>ＭＳ Ｐゴシック</vt:lpstr>
      <vt:lpstr>Arial</vt:lpstr>
      <vt:lpstr>Calibri</vt:lpstr>
      <vt:lpstr>Office テーマ</vt:lpstr>
      <vt:lpstr>【業務の明確化と役割分担】業務負担の可視化とICT活用</vt:lpstr>
      <vt:lpstr>【手順書の作成】ICTセンサー運用のマニュアル作成による訪室ケアの標準化</vt:lpstr>
      <vt:lpstr>【業務の明確化と役割分担】睡眠状態の把握によるケア適正とADLの維持・改善</vt:lpstr>
      <vt:lpstr>【記録・報告様式の工夫】記録業務の効率化</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介護事業所 生産性向上推進モデル事業 シンポジウム</dc:title>
  <dc:creator>MASAKI HATA</dc:creator>
  <cp:lastModifiedBy>渡邉＿弓子（福祉人材Ｇ）</cp:lastModifiedBy>
  <cp:revision>4</cp:revision>
  <cp:lastPrinted>2022-01-24T23:43:02Z</cp:lastPrinted>
  <dcterms:created xsi:type="dcterms:W3CDTF">2021-03-18T05:28:48Z</dcterms:created>
  <dcterms:modified xsi:type="dcterms:W3CDTF">2022-01-24T23:43:12Z</dcterms:modified>
</cp:coreProperties>
</file>