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handoutMasterIdLst>
    <p:handoutMasterId r:id="rId6"/>
  </p:handoutMasterIdLst>
  <p:sldIdLst>
    <p:sldId id="265" r:id="rId2"/>
    <p:sldId id="266" r:id="rId3"/>
    <p:sldId id="267" r:id="rId4"/>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F8F8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1" d="100"/>
          <a:sy n="71" d="100"/>
        </p:scale>
        <p:origin x="1356"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5838" y="0"/>
            <a:ext cx="2949787" cy="498693"/>
          </a:xfrm>
          <a:prstGeom prst="rect">
            <a:avLst/>
          </a:prstGeom>
        </p:spPr>
        <p:txBody>
          <a:bodyPr vert="horz" lIns="91440" tIns="45720" rIns="91440" bIns="45720" rtlCol="0"/>
          <a:lstStyle>
            <a:lvl1pPr algn="r">
              <a:defRPr sz="1200"/>
            </a:lvl1pPr>
          </a:lstStyle>
          <a:p>
            <a:fld id="{9E710002-51C1-481D-9220-892FCA6518AB}" type="datetimeFigureOut">
              <a:rPr kumimoji="1" lang="ja-JP" altLang="en-US" smtClean="0"/>
              <a:t>2022/1/24</a:t>
            </a:fld>
            <a:endParaRPr kumimoji="1" lang="ja-JP" altLang="en-US"/>
          </a:p>
        </p:txBody>
      </p:sp>
      <p:sp>
        <p:nvSpPr>
          <p:cNvPr id="4" name="フッター プレースホルダー 3"/>
          <p:cNvSpPr>
            <a:spLocks noGrp="1"/>
          </p:cNvSpPr>
          <p:nvPr>
            <p:ph type="ftr" sz="quarter" idx="2"/>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5838" y="9440647"/>
            <a:ext cx="2949787" cy="498692"/>
          </a:xfrm>
          <a:prstGeom prst="rect">
            <a:avLst/>
          </a:prstGeom>
        </p:spPr>
        <p:txBody>
          <a:bodyPr vert="horz" lIns="91440" tIns="45720" rIns="91440" bIns="45720" rtlCol="0" anchor="b"/>
          <a:lstStyle>
            <a:lvl1pPr algn="r">
              <a:defRPr sz="1200"/>
            </a:lvl1pPr>
          </a:lstStyle>
          <a:p>
            <a:fld id="{8B3F835A-8D01-40B9-81AA-5E36221CE01A}" type="slidenum">
              <a:rPr kumimoji="1" lang="ja-JP" altLang="en-US" smtClean="0"/>
              <a:t>‹#›</a:t>
            </a:fld>
            <a:endParaRPr kumimoji="1" lang="ja-JP" altLang="en-US"/>
          </a:p>
        </p:txBody>
      </p:sp>
    </p:spTree>
    <p:extLst>
      <p:ext uri="{BB962C8B-B14F-4D97-AF65-F5344CB8AC3E}">
        <p14:creationId xmlns:p14="http://schemas.microsoft.com/office/powerpoint/2010/main" val="3161399865"/>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5C63F765-C16A-49E9-BEBF-0FFA99504AE0}" type="datetimeFigureOut">
              <a:rPr kumimoji="1" lang="ja-JP" altLang="en-US" smtClean="0"/>
              <a:t>2022/1/24</a:t>
            </a:fld>
            <a:endParaRPr kumimoji="1" lang="ja-JP" altLang="en-US"/>
          </a:p>
        </p:txBody>
      </p:sp>
      <p:sp>
        <p:nvSpPr>
          <p:cNvPr id="4" name="スライド イメージ プレースホルダー 3"/>
          <p:cNvSpPr>
            <a:spLocks noGrp="1" noRot="1" noChangeAspect="1"/>
          </p:cNvSpPr>
          <p:nvPr>
            <p:ph type="sldImg" idx="2"/>
          </p:nvPr>
        </p:nvSpPr>
        <p:spPr>
          <a:xfrm>
            <a:off x="1168400" y="1243013"/>
            <a:ext cx="447040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7B80476B-C974-43B6-80C1-E15FE6DAE22E}" type="slidenum">
              <a:rPr kumimoji="1" lang="ja-JP" altLang="en-US" smtClean="0"/>
              <a:t>‹#›</a:t>
            </a:fld>
            <a:endParaRPr kumimoji="1" lang="ja-JP" altLang="en-US"/>
          </a:p>
        </p:txBody>
      </p:sp>
    </p:spTree>
    <p:extLst>
      <p:ext uri="{BB962C8B-B14F-4D97-AF65-F5344CB8AC3E}">
        <p14:creationId xmlns:p14="http://schemas.microsoft.com/office/powerpoint/2010/main" val="562709166"/>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9977622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234F388F-35F4-4AD9-8E40-96FE9E39EB81}" type="datetimeFigureOut">
              <a:rPr kumimoji="1" lang="ja-JP" altLang="en-US" smtClean="0"/>
              <a:pPr/>
              <a:t>2022/1/24</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603DAA9-3811-499E-B789-63BD80A7790C}"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234F388F-35F4-4AD9-8E40-96FE9E39EB81}" type="datetimeFigureOut">
              <a:rPr kumimoji="1" lang="ja-JP" altLang="en-US" smtClean="0"/>
              <a:pPr/>
              <a:t>2022/1/24</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603DAA9-3811-499E-B789-63BD80A7790C}"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234F388F-35F4-4AD9-8E40-96FE9E39EB81}" type="datetimeFigureOut">
              <a:rPr kumimoji="1" lang="ja-JP" altLang="en-US" smtClean="0"/>
              <a:pPr/>
              <a:t>2022/1/24</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603DAA9-3811-499E-B789-63BD80A7790C}"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234F388F-35F4-4AD9-8E40-96FE9E39EB81}" type="datetimeFigureOut">
              <a:rPr kumimoji="1" lang="ja-JP" altLang="en-US" smtClean="0"/>
              <a:pPr/>
              <a:t>2022/1/24</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603DAA9-3811-499E-B789-63BD80A7790C}"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234F388F-35F4-4AD9-8E40-96FE9E39EB81}" type="datetimeFigureOut">
              <a:rPr kumimoji="1" lang="ja-JP" altLang="en-US" smtClean="0"/>
              <a:pPr/>
              <a:t>2022/1/24</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603DAA9-3811-499E-B789-63BD80A7790C}"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234F388F-35F4-4AD9-8E40-96FE9E39EB81}" type="datetimeFigureOut">
              <a:rPr kumimoji="1" lang="ja-JP" altLang="en-US" smtClean="0"/>
              <a:pPr/>
              <a:t>2022/1/24</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6603DAA9-3811-499E-B789-63BD80A7790C}"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234F388F-35F4-4AD9-8E40-96FE9E39EB81}" type="datetimeFigureOut">
              <a:rPr kumimoji="1" lang="ja-JP" altLang="en-US" smtClean="0"/>
              <a:pPr/>
              <a:t>2022/1/24</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6603DAA9-3811-499E-B789-63BD80A7790C}"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234F388F-35F4-4AD9-8E40-96FE9E39EB81}" type="datetimeFigureOut">
              <a:rPr kumimoji="1" lang="ja-JP" altLang="en-US" smtClean="0"/>
              <a:pPr/>
              <a:t>2022/1/24</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6603DAA9-3811-499E-B789-63BD80A7790C}"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234F388F-35F4-4AD9-8E40-96FE9E39EB81}" type="datetimeFigureOut">
              <a:rPr kumimoji="1" lang="ja-JP" altLang="en-US" smtClean="0"/>
              <a:pPr/>
              <a:t>2022/1/24</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6603DAA9-3811-499E-B789-63BD80A7790C}"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234F388F-35F4-4AD9-8E40-96FE9E39EB81}" type="datetimeFigureOut">
              <a:rPr kumimoji="1" lang="ja-JP" altLang="en-US" smtClean="0"/>
              <a:pPr/>
              <a:t>2022/1/24</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6603DAA9-3811-499E-B789-63BD80A7790C}"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234F388F-35F4-4AD9-8E40-96FE9E39EB81}" type="datetimeFigureOut">
              <a:rPr kumimoji="1" lang="ja-JP" altLang="en-US" smtClean="0"/>
              <a:pPr/>
              <a:t>2022/1/24</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6603DAA9-3811-499E-B789-63BD80A7790C}"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4F388F-35F4-4AD9-8E40-96FE9E39EB81}" type="datetimeFigureOut">
              <a:rPr kumimoji="1" lang="ja-JP" altLang="en-US" smtClean="0"/>
              <a:pPr/>
              <a:t>2022/1/24</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03DAA9-3811-499E-B789-63BD80A7790C}"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四角形: 角を丸くする 13">
            <a:extLst>
              <a:ext uri="{FF2B5EF4-FFF2-40B4-BE49-F238E27FC236}">
                <a16:creationId xmlns="" xmlns:a16="http://schemas.microsoft.com/office/drawing/2014/main" id="{7F29701B-4E90-4C42-A0C5-8DB5E4A067FB}"/>
              </a:ext>
            </a:extLst>
          </p:cNvPr>
          <p:cNvSpPr/>
          <p:nvPr/>
        </p:nvSpPr>
        <p:spPr>
          <a:xfrm>
            <a:off x="143508" y="2564904"/>
            <a:ext cx="8856984" cy="4176464"/>
          </a:xfrm>
          <a:prstGeom prst="roundRect">
            <a:avLst>
              <a:gd name="adj" fmla="val 7408"/>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5" name="四角形: 角を丸くする 4">
            <a:extLst>
              <a:ext uri="{FF2B5EF4-FFF2-40B4-BE49-F238E27FC236}">
                <a16:creationId xmlns="" xmlns:a16="http://schemas.microsoft.com/office/drawing/2014/main" id="{70470608-9E34-4849-B460-12958241D2F3}"/>
              </a:ext>
            </a:extLst>
          </p:cNvPr>
          <p:cNvSpPr/>
          <p:nvPr/>
        </p:nvSpPr>
        <p:spPr>
          <a:xfrm>
            <a:off x="143508" y="1052736"/>
            <a:ext cx="8856984" cy="1321970"/>
          </a:xfrm>
          <a:prstGeom prst="roundRect">
            <a:avLst>
              <a:gd name="adj" fmla="val 7408"/>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 name="タイトル 1">
            <a:extLst>
              <a:ext uri="{FF2B5EF4-FFF2-40B4-BE49-F238E27FC236}">
                <a16:creationId xmlns="" xmlns:a16="http://schemas.microsoft.com/office/drawing/2014/main" id="{E0E52DC4-BD45-487C-997D-3A13DCC3EC52}"/>
              </a:ext>
            </a:extLst>
          </p:cNvPr>
          <p:cNvSpPr>
            <a:spLocks noGrp="1"/>
          </p:cNvSpPr>
          <p:nvPr>
            <p:ph type="title"/>
          </p:nvPr>
        </p:nvSpPr>
        <p:spPr>
          <a:xfrm>
            <a:off x="323527" y="266832"/>
            <a:ext cx="8229600" cy="601057"/>
          </a:xfrm>
        </p:spPr>
        <p:txBody>
          <a:bodyPr>
            <a:normAutofit fontScale="90000"/>
          </a:bodyPr>
          <a:lstStyle/>
          <a:p>
            <a:r>
              <a:rPr kumimoji="1" lang="en-US" altLang="ja-JP" sz="2800">
                <a:latin typeface="Meiryo UI" panose="020B0604030504040204" pitchFamily="50" charset="-128"/>
                <a:ea typeface="Meiryo UI" panose="020B0604030504040204" pitchFamily="50" charset="-128"/>
              </a:rPr>
              <a:t>【</a:t>
            </a:r>
            <a:r>
              <a:rPr kumimoji="1" lang="ja-JP" altLang="en-US" sz="2800">
                <a:latin typeface="Meiryo UI" panose="020B0604030504040204" pitchFamily="50" charset="-128"/>
                <a:ea typeface="Meiryo UI" panose="020B0604030504040204" pitchFamily="50" charset="-128"/>
              </a:rPr>
              <a:t>手順書の作成</a:t>
            </a:r>
            <a:r>
              <a:rPr kumimoji="1" lang="en-US" altLang="ja-JP" sz="2800">
                <a:latin typeface="Meiryo UI" panose="020B0604030504040204" pitchFamily="50" charset="-128"/>
                <a:ea typeface="Meiryo UI" panose="020B0604030504040204" pitchFamily="50" charset="-128"/>
              </a:rPr>
              <a:t>】</a:t>
            </a:r>
            <a:r>
              <a:rPr kumimoji="1" lang="en-US" altLang="ja-JP" sz="2200">
                <a:latin typeface="Meiryo UI" panose="020B0604030504040204" pitchFamily="50" charset="-128"/>
                <a:ea typeface="Meiryo UI" panose="020B0604030504040204" pitchFamily="50" charset="-128"/>
              </a:rPr>
              <a:t>ADL</a:t>
            </a:r>
            <a:r>
              <a:rPr kumimoji="1" lang="ja-JP" altLang="en-US" sz="2200">
                <a:latin typeface="Meiryo UI" panose="020B0604030504040204" pitchFamily="50" charset="-128"/>
                <a:ea typeface="Meiryo UI" panose="020B0604030504040204" pitchFamily="50" charset="-128"/>
              </a:rPr>
              <a:t>データを活用したリハビリメニュー運用のマニュアル作成</a:t>
            </a:r>
            <a:endParaRPr kumimoji="1" lang="ja-JP" altLang="en-US" sz="2800">
              <a:latin typeface="Meiryo UI" panose="020B0604030504040204" pitchFamily="50" charset="-128"/>
              <a:ea typeface="Meiryo UI" panose="020B0604030504040204" pitchFamily="50" charset="-128"/>
            </a:endParaRPr>
          </a:p>
        </p:txBody>
      </p:sp>
      <p:sp>
        <p:nvSpPr>
          <p:cNvPr id="4" name="四角形: 角を丸くする 3">
            <a:extLst>
              <a:ext uri="{FF2B5EF4-FFF2-40B4-BE49-F238E27FC236}">
                <a16:creationId xmlns="" xmlns:a16="http://schemas.microsoft.com/office/drawing/2014/main" id="{E6BB3B55-8191-4B71-BC56-C08966E9594C}"/>
              </a:ext>
            </a:extLst>
          </p:cNvPr>
          <p:cNvSpPr/>
          <p:nvPr/>
        </p:nvSpPr>
        <p:spPr>
          <a:xfrm>
            <a:off x="323528" y="1263671"/>
            <a:ext cx="360040" cy="900100"/>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latin typeface="Meiryo UI" panose="020B0604030504040204" pitchFamily="50" charset="-128"/>
                <a:ea typeface="Meiryo UI" panose="020B0604030504040204" pitchFamily="50" charset="-128"/>
              </a:rPr>
              <a:t>成果</a:t>
            </a:r>
          </a:p>
        </p:txBody>
      </p:sp>
      <p:sp>
        <p:nvSpPr>
          <p:cNvPr id="6" name="四角形: 角を丸くする 5">
            <a:extLst>
              <a:ext uri="{FF2B5EF4-FFF2-40B4-BE49-F238E27FC236}">
                <a16:creationId xmlns="" xmlns:a16="http://schemas.microsoft.com/office/drawing/2014/main" id="{CF8BB93E-35F8-4F74-B909-330A4B1EC2F8}"/>
              </a:ext>
            </a:extLst>
          </p:cNvPr>
          <p:cNvSpPr/>
          <p:nvPr/>
        </p:nvSpPr>
        <p:spPr>
          <a:xfrm>
            <a:off x="863588" y="1240681"/>
            <a:ext cx="1728192" cy="306034"/>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a:latin typeface="Meiryo UI" panose="020B0604030504040204" pitchFamily="50" charset="-128"/>
                <a:ea typeface="Meiryo UI" panose="020B0604030504040204" pitchFamily="50" charset="-128"/>
              </a:rPr>
              <a:t>業務の質の向上</a:t>
            </a:r>
          </a:p>
        </p:txBody>
      </p:sp>
      <p:sp>
        <p:nvSpPr>
          <p:cNvPr id="7" name="四角形: 角を丸くする 6">
            <a:extLst>
              <a:ext uri="{FF2B5EF4-FFF2-40B4-BE49-F238E27FC236}">
                <a16:creationId xmlns="" xmlns:a16="http://schemas.microsoft.com/office/drawing/2014/main" id="{7DD176B5-D4E8-44CA-80A7-842A8CF7E3ED}"/>
              </a:ext>
            </a:extLst>
          </p:cNvPr>
          <p:cNvSpPr/>
          <p:nvPr/>
        </p:nvSpPr>
        <p:spPr>
          <a:xfrm>
            <a:off x="863588" y="1888560"/>
            <a:ext cx="1728192" cy="306034"/>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a:latin typeface="Meiryo UI" panose="020B0604030504040204" pitchFamily="50" charset="-128"/>
                <a:ea typeface="Meiryo UI" panose="020B0604030504040204" pitchFamily="50" charset="-128"/>
              </a:rPr>
              <a:t>量的な効率化</a:t>
            </a:r>
          </a:p>
        </p:txBody>
      </p:sp>
      <p:sp>
        <p:nvSpPr>
          <p:cNvPr id="10" name="四角形: 角を丸くする 9">
            <a:extLst>
              <a:ext uri="{FF2B5EF4-FFF2-40B4-BE49-F238E27FC236}">
                <a16:creationId xmlns="" xmlns:a16="http://schemas.microsoft.com/office/drawing/2014/main" id="{B4B3C711-CF7E-4C01-A433-D7A418E131AE}"/>
              </a:ext>
            </a:extLst>
          </p:cNvPr>
          <p:cNvSpPr/>
          <p:nvPr/>
        </p:nvSpPr>
        <p:spPr>
          <a:xfrm>
            <a:off x="2771800" y="1125601"/>
            <a:ext cx="6048672" cy="562074"/>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tx1">
                    <a:lumMod val="65000"/>
                    <a:lumOff val="35000"/>
                  </a:schemeClr>
                </a:solidFill>
                <a:latin typeface="Meiryo UI" panose="020B0604030504040204" pitchFamily="50" charset="-128"/>
                <a:ea typeface="Meiryo UI" panose="020B0604030504040204" pitchFamily="50" charset="-128"/>
              </a:rPr>
              <a:t>・データをリハ職員で共有し議論する事で、ベテランや新人を含めケア方針の根拠や実施内容が共有されケアの標準化に寄与した・活用方法を文書で見える化する事で、リハ効果が全体的に向上した</a:t>
            </a:r>
            <a:endParaRPr kumimoji="1" lang="ja-JP" altLang="en-US" sz="1100" dirty="0">
              <a:solidFill>
                <a:schemeClr val="tx1">
                  <a:lumMod val="65000"/>
                  <a:lumOff val="35000"/>
                </a:schemeClr>
              </a:solidFill>
              <a:latin typeface="Meiryo UI" panose="020B0604030504040204" pitchFamily="50" charset="-128"/>
              <a:ea typeface="Meiryo UI" panose="020B0604030504040204" pitchFamily="50" charset="-128"/>
            </a:endParaRPr>
          </a:p>
        </p:txBody>
      </p:sp>
      <p:sp>
        <p:nvSpPr>
          <p:cNvPr id="12" name="四角形: 角を丸くする 11">
            <a:extLst>
              <a:ext uri="{FF2B5EF4-FFF2-40B4-BE49-F238E27FC236}">
                <a16:creationId xmlns="" xmlns:a16="http://schemas.microsoft.com/office/drawing/2014/main" id="{44D8940B-BFB3-4282-AE8D-66BB5BBA9E92}"/>
              </a:ext>
            </a:extLst>
          </p:cNvPr>
          <p:cNvSpPr/>
          <p:nvPr/>
        </p:nvSpPr>
        <p:spPr>
          <a:xfrm>
            <a:off x="2771800" y="1760540"/>
            <a:ext cx="6048672" cy="562074"/>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tx1">
                    <a:lumMod val="65000"/>
                    <a:lumOff val="35000"/>
                  </a:schemeClr>
                </a:solidFill>
                <a:latin typeface="Meiryo UI" panose="020B0604030504040204" pitchFamily="50" charset="-128"/>
                <a:ea typeface="Meiryo UI" panose="020B0604030504040204" pitchFamily="50" charset="-128"/>
              </a:rPr>
              <a:t>・利用者の行動分析による、アセスメント時間、計画書作成時間削減が</a:t>
            </a:r>
            <a:r>
              <a:rPr lang="en-US" altLang="ja-JP" sz="1100" dirty="0">
                <a:solidFill>
                  <a:schemeClr val="tx1">
                    <a:lumMod val="65000"/>
                    <a:lumOff val="35000"/>
                  </a:schemeClr>
                </a:solidFill>
                <a:latin typeface="Meiryo UI" panose="020B0604030504040204" pitchFamily="50" charset="-128"/>
                <a:ea typeface="Meiryo UI" panose="020B0604030504040204" pitchFamily="50" charset="-128"/>
              </a:rPr>
              <a:t>10</a:t>
            </a:r>
            <a:r>
              <a:rPr lang="ja-JP" altLang="en-US" sz="1100" dirty="0">
                <a:solidFill>
                  <a:schemeClr val="tx1">
                    <a:lumMod val="65000"/>
                    <a:lumOff val="35000"/>
                  </a:schemeClr>
                </a:solidFill>
                <a:latin typeface="Meiryo UI" panose="020B0604030504040204" pitchFamily="50" charset="-128"/>
                <a:ea typeface="Meiryo UI" panose="020B0604030504040204" pitchFamily="50" charset="-128"/>
              </a:rPr>
              <a:t>％程削減した</a:t>
            </a:r>
            <a:endParaRPr kumimoji="1" lang="en-US" altLang="ja-JP" sz="1100" dirty="0">
              <a:solidFill>
                <a:schemeClr val="tx1">
                  <a:lumMod val="65000"/>
                  <a:lumOff val="35000"/>
                </a:schemeClr>
              </a:solidFill>
              <a:latin typeface="Meiryo UI" panose="020B0604030504040204" pitchFamily="50" charset="-128"/>
              <a:ea typeface="Meiryo UI" panose="020B0604030504040204" pitchFamily="50" charset="-128"/>
            </a:endParaRPr>
          </a:p>
          <a:p>
            <a:r>
              <a:rPr lang="ja-JP" altLang="en-US" sz="1100" dirty="0">
                <a:solidFill>
                  <a:schemeClr val="tx1">
                    <a:lumMod val="65000"/>
                    <a:lumOff val="35000"/>
                  </a:schemeClr>
                </a:solidFill>
                <a:latin typeface="Meiryo UI" panose="020B0604030504040204" pitchFamily="50" charset="-128"/>
                <a:ea typeface="Meiryo UI" panose="020B0604030504040204" pitchFamily="50" charset="-128"/>
              </a:rPr>
              <a:t>・新規通所介護計画書作成及び新規個別機能訓練計画書作成負担軽減</a:t>
            </a:r>
            <a:r>
              <a:rPr lang="en-US" altLang="ja-JP" sz="1100" dirty="0">
                <a:solidFill>
                  <a:schemeClr val="tx1">
                    <a:lumMod val="65000"/>
                    <a:lumOff val="35000"/>
                  </a:schemeClr>
                </a:solidFill>
                <a:latin typeface="Meiryo UI" panose="020B0604030504040204" pitchFamily="50" charset="-128"/>
                <a:ea typeface="Meiryo UI" panose="020B0604030504040204" pitchFamily="50" charset="-128"/>
              </a:rPr>
              <a:t>10</a:t>
            </a:r>
            <a:r>
              <a:rPr lang="ja-JP" altLang="en-US" sz="1100" dirty="0">
                <a:solidFill>
                  <a:schemeClr val="tx1">
                    <a:lumMod val="65000"/>
                    <a:lumOff val="35000"/>
                  </a:schemeClr>
                </a:solidFill>
                <a:latin typeface="Meiryo UI" panose="020B0604030504040204" pitchFamily="50" charset="-128"/>
                <a:ea typeface="Meiryo UI" panose="020B0604030504040204" pitchFamily="50" charset="-128"/>
              </a:rPr>
              <a:t>％程削減した</a:t>
            </a:r>
            <a:endParaRPr kumimoji="1" lang="ja-JP" altLang="en-US" sz="1100" dirty="0">
              <a:solidFill>
                <a:schemeClr val="tx1">
                  <a:lumMod val="65000"/>
                  <a:lumOff val="35000"/>
                </a:schemeClr>
              </a:solidFill>
              <a:latin typeface="Meiryo UI" panose="020B0604030504040204" pitchFamily="50" charset="-128"/>
              <a:ea typeface="Meiryo UI" panose="020B0604030504040204" pitchFamily="50" charset="-128"/>
            </a:endParaRPr>
          </a:p>
        </p:txBody>
      </p:sp>
      <p:sp>
        <p:nvSpPr>
          <p:cNvPr id="15" name="四角形: 角を丸くする 14">
            <a:extLst>
              <a:ext uri="{FF2B5EF4-FFF2-40B4-BE49-F238E27FC236}">
                <a16:creationId xmlns="" xmlns:a16="http://schemas.microsoft.com/office/drawing/2014/main" id="{35DC0F49-C359-41CC-A1A0-41102682BA1B}"/>
              </a:ext>
            </a:extLst>
          </p:cNvPr>
          <p:cNvSpPr/>
          <p:nvPr/>
        </p:nvSpPr>
        <p:spPr>
          <a:xfrm>
            <a:off x="323527" y="2729657"/>
            <a:ext cx="1728192" cy="306034"/>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a:latin typeface="Meiryo UI" panose="020B0604030504040204" pitchFamily="50" charset="-128"/>
                <a:ea typeface="Meiryo UI" panose="020B0604030504040204" pitchFamily="50" charset="-128"/>
              </a:rPr>
              <a:t>課題</a:t>
            </a:r>
          </a:p>
        </p:txBody>
      </p:sp>
      <p:sp>
        <p:nvSpPr>
          <p:cNvPr id="16" name="四角形: 角を丸くする 15">
            <a:extLst>
              <a:ext uri="{FF2B5EF4-FFF2-40B4-BE49-F238E27FC236}">
                <a16:creationId xmlns="" xmlns:a16="http://schemas.microsoft.com/office/drawing/2014/main" id="{5C546059-5193-4177-A1FF-C4CFCC670859}"/>
              </a:ext>
            </a:extLst>
          </p:cNvPr>
          <p:cNvSpPr/>
          <p:nvPr/>
        </p:nvSpPr>
        <p:spPr>
          <a:xfrm>
            <a:off x="323527" y="4735512"/>
            <a:ext cx="1728192" cy="306034"/>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a:latin typeface="Meiryo UI" panose="020B0604030504040204" pitchFamily="50" charset="-128"/>
                <a:ea typeface="Meiryo UI" panose="020B0604030504040204" pitchFamily="50" charset="-128"/>
              </a:rPr>
              <a:t>解決の仕方</a:t>
            </a:r>
          </a:p>
        </p:txBody>
      </p:sp>
      <p:sp>
        <p:nvSpPr>
          <p:cNvPr id="23" name="四角形: 角を丸くする 22">
            <a:extLst>
              <a:ext uri="{FF2B5EF4-FFF2-40B4-BE49-F238E27FC236}">
                <a16:creationId xmlns="" xmlns:a16="http://schemas.microsoft.com/office/drawing/2014/main" id="{5E0F4A74-5DC9-4618-8DEF-35DD6CD78030}"/>
              </a:ext>
            </a:extLst>
          </p:cNvPr>
          <p:cNvSpPr/>
          <p:nvPr/>
        </p:nvSpPr>
        <p:spPr>
          <a:xfrm>
            <a:off x="323528" y="3147962"/>
            <a:ext cx="5040556" cy="143316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200" dirty="0">
                <a:solidFill>
                  <a:schemeClr val="tx1">
                    <a:lumMod val="65000"/>
                    <a:lumOff val="35000"/>
                  </a:schemeClr>
                </a:solidFill>
                <a:latin typeface="Meiryo UI" panose="020B0604030504040204" pitchFamily="50" charset="-128"/>
                <a:ea typeface="Meiryo UI" panose="020B0604030504040204" pitchFamily="50" charset="-128"/>
              </a:rPr>
              <a:t>・デイサービスのリハビリ職が行う業務内容について、経験者採用が多い背景から、</a:t>
            </a:r>
            <a:r>
              <a:rPr lang="en-US" altLang="ja-JP" sz="1200" dirty="0">
                <a:solidFill>
                  <a:schemeClr val="tx1">
                    <a:lumMod val="65000"/>
                    <a:lumOff val="35000"/>
                  </a:schemeClr>
                </a:solidFill>
                <a:latin typeface="Meiryo UI" panose="020B0604030504040204" pitchFamily="50" charset="-128"/>
                <a:ea typeface="Meiryo UI" panose="020B0604030504040204" pitchFamily="50" charset="-128"/>
              </a:rPr>
              <a:t>OJT</a:t>
            </a:r>
            <a:r>
              <a:rPr lang="ja-JP" altLang="en-US" sz="1200" dirty="0">
                <a:solidFill>
                  <a:schemeClr val="tx1">
                    <a:lumMod val="65000"/>
                    <a:lumOff val="35000"/>
                  </a:schemeClr>
                </a:solidFill>
                <a:latin typeface="Meiryo UI" panose="020B0604030504040204" pitchFamily="50" charset="-128"/>
                <a:ea typeface="Meiryo UI" panose="020B0604030504040204" pitchFamily="50" charset="-128"/>
              </a:rPr>
              <a:t>は実施ているがマニュアルは存在せず、業務内容にバラつきがあった。</a:t>
            </a:r>
            <a:endParaRPr lang="en-US" altLang="ja-JP" sz="1200" dirty="0">
              <a:solidFill>
                <a:schemeClr val="tx1">
                  <a:lumMod val="65000"/>
                  <a:lumOff val="35000"/>
                </a:schemeClr>
              </a:solidFill>
              <a:latin typeface="Meiryo UI" panose="020B0604030504040204" pitchFamily="50" charset="-128"/>
              <a:ea typeface="Meiryo UI" panose="020B0604030504040204" pitchFamily="50" charset="-128"/>
            </a:endParaRPr>
          </a:p>
          <a:p>
            <a:endParaRPr lang="en-US" altLang="ja-JP" sz="1200" dirty="0">
              <a:solidFill>
                <a:schemeClr val="tx1">
                  <a:lumMod val="65000"/>
                  <a:lumOff val="35000"/>
                </a:schemeClr>
              </a:solidFill>
              <a:latin typeface="Meiryo UI" panose="020B0604030504040204" pitchFamily="50" charset="-128"/>
              <a:ea typeface="Meiryo UI" panose="020B0604030504040204" pitchFamily="50" charset="-128"/>
            </a:endParaRPr>
          </a:p>
          <a:p>
            <a:r>
              <a:rPr lang="ja-JP" altLang="en-US" sz="1200" dirty="0">
                <a:solidFill>
                  <a:schemeClr val="tx1">
                    <a:lumMod val="65000"/>
                    <a:lumOff val="35000"/>
                  </a:schemeClr>
                </a:solidFill>
                <a:latin typeface="Meiryo UI" panose="020B0604030504040204" pitchFamily="50" charset="-128"/>
                <a:ea typeface="Meiryo UI" panose="020B0604030504040204" pitchFamily="50" charset="-128"/>
              </a:rPr>
              <a:t>・利用者の</a:t>
            </a:r>
            <a:r>
              <a:rPr lang="en-US" altLang="ja-JP" sz="1200" dirty="0">
                <a:solidFill>
                  <a:schemeClr val="tx1">
                    <a:lumMod val="65000"/>
                    <a:lumOff val="35000"/>
                  </a:schemeClr>
                </a:solidFill>
                <a:latin typeface="Meiryo UI" panose="020B0604030504040204" pitchFamily="50" charset="-128"/>
                <a:ea typeface="Meiryo UI" panose="020B0604030504040204" pitchFamily="50" charset="-128"/>
              </a:rPr>
              <a:t>ADL</a:t>
            </a:r>
            <a:r>
              <a:rPr lang="ja-JP" altLang="en-US" sz="1200" dirty="0">
                <a:solidFill>
                  <a:schemeClr val="tx1">
                    <a:lumMod val="65000"/>
                    <a:lumOff val="35000"/>
                  </a:schemeClr>
                </a:solidFill>
                <a:latin typeface="Meiryo UI" panose="020B0604030504040204" pitchFamily="50" charset="-128"/>
                <a:ea typeface="Meiryo UI" panose="020B0604030504040204" pitchFamily="50" charset="-128"/>
              </a:rPr>
              <a:t>状態を検知するシステムを導入するにあたり、その活用を最大化するため、施設内において運用マニュアルを作成する必要があった。</a:t>
            </a:r>
            <a:endParaRPr kumimoji="1" lang="ja-JP" altLang="en-US" sz="1200" dirty="0">
              <a:solidFill>
                <a:schemeClr val="tx1">
                  <a:lumMod val="65000"/>
                  <a:lumOff val="35000"/>
                </a:schemeClr>
              </a:solidFill>
              <a:latin typeface="Meiryo UI" panose="020B0604030504040204" pitchFamily="50" charset="-128"/>
              <a:ea typeface="Meiryo UI" panose="020B0604030504040204" pitchFamily="50" charset="-128"/>
            </a:endParaRPr>
          </a:p>
        </p:txBody>
      </p:sp>
      <p:sp>
        <p:nvSpPr>
          <p:cNvPr id="24" name="四角形: 角を丸くする 23">
            <a:extLst>
              <a:ext uri="{FF2B5EF4-FFF2-40B4-BE49-F238E27FC236}">
                <a16:creationId xmlns="" xmlns:a16="http://schemas.microsoft.com/office/drawing/2014/main" id="{678A20EE-7E27-4094-A42D-BF445220E5B2}"/>
              </a:ext>
            </a:extLst>
          </p:cNvPr>
          <p:cNvSpPr/>
          <p:nvPr/>
        </p:nvSpPr>
        <p:spPr>
          <a:xfrm>
            <a:off x="323528" y="5155658"/>
            <a:ext cx="5040556" cy="143316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tx1">
                    <a:lumMod val="65000"/>
                    <a:lumOff val="35000"/>
                  </a:schemeClr>
                </a:solidFill>
                <a:latin typeface="Meiryo UI" panose="020B0604030504040204" pitchFamily="50" charset="-128"/>
                <a:ea typeface="Meiryo UI" panose="020B0604030504040204" pitchFamily="50" charset="-128"/>
              </a:rPr>
              <a:t>・運用方針の策定</a:t>
            </a:r>
            <a:endParaRPr lang="en-US" altLang="ja-JP" sz="1100" dirty="0">
              <a:solidFill>
                <a:schemeClr val="tx1">
                  <a:lumMod val="65000"/>
                  <a:lumOff val="35000"/>
                </a:schemeClr>
              </a:solidFill>
              <a:latin typeface="Meiryo UI" panose="020B0604030504040204" pitchFamily="50" charset="-128"/>
              <a:ea typeface="Meiryo UI" panose="020B0604030504040204" pitchFamily="50" charset="-128"/>
            </a:endParaRPr>
          </a:p>
          <a:p>
            <a:r>
              <a:rPr lang="ja-JP" altLang="en-US" sz="1100" dirty="0">
                <a:solidFill>
                  <a:schemeClr val="tx1">
                    <a:lumMod val="65000"/>
                    <a:lumOff val="35000"/>
                  </a:schemeClr>
                </a:solidFill>
                <a:latin typeface="Meiryo UI" panose="020B0604030504040204" pitchFamily="50" charset="-128"/>
                <a:ea typeface="Meiryo UI" panose="020B0604030504040204" pitchFamily="50" charset="-128"/>
              </a:rPr>
              <a:t>施設からシステムへアップロードするデータや、システムから提供される睡眠等のデータについて、リーダーを中心にデータのやり取りを担う事とした。またリハ方針についてはシステムからリコメンドされる内容を職員間で確認し、リハ方針策定するという流れを構築した。</a:t>
            </a:r>
            <a:endParaRPr lang="en-US" altLang="ja-JP" sz="1100" dirty="0">
              <a:solidFill>
                <a:schemeClr val="tx1">
                  <a:lumMod val="65000"/>
                  <a:lumOff val="35000"/>
                </a:schemeClr>
              </a:solidFill>
              <a:latin typeface="Meiryo UI" panose="020B0604030504040204" pitchFamily="50" charset="-128"/>
              <a:ea typeface="Meiryo UI" panose="020B0604030504040204" pitchFamily="50" charset="-128"/>
            </a:endParaRPr>
          </a:p>
          <a:p>
            <a:endParaRPr lang="en-US" altLang="ja-JP" sz="1100" dirty="0">
              <a:solidFill>
                <a:schemeClr val="tx1">
                  <a:lumMod val="65000"/>
                  <a:lumOff val="35000"/>
                </a:schemeClr>
              </a:solidFill>
              <a:latin typeface="Meiryo UI" panose="020B0604030504040204" pitchFamily="50" charset="-128"/>
              <a:ea typeface="Meiryo UI" panose="020B0604030504040204" pitchFamily="50" charset="-128"/>
            </a:endParaRPr>
          </a:p>
          <a:p>
            <a:r>
              <a:rPr lang="ja-JP" altLang="en-US" sz="1100" dirty="0">
                <a:solidFill>
                  <a:schemeClr val="tx1">
                    <a:lumMod val="65000"/>
                    <a:lumOff val="35000"/>
                  </a:schemeClr>
                </a:solidFill>
                <a:latin typeface="Meiryo UI" panose="020B0604030504040204" pitchFamily="50" charset="-128"/>
                <a:ea typeface="Meiryo UI" panose="020B0604030504040204" pitchFamily="50" charset="-128"/>
              </a:rPr>
              <a:t>・運用効果</a:t>
            </a:r>
            <a:endParaRPr lang="en-US" altLang="ja-JP" sz="1100" dirty="0">
              <a:solidFill>
                <a:schemeClr val="tx1">
                  <a:lumMod val="65000"/>
                  <a:lumOff val="35000"/>
                </a:schemeClr>
              </a:solidFill>
              <a:latin typeface="Meiryo UI" panose="020B0604030504040204" pitchFamily="50" charset="-128"/>
              <a:ea typeface="Meiryo UI" panose="020B0604030504040204" pitchFamily="50" charset="-128"/>
            </a:endParaRPr>
          </a:p>
          <a:p>
            <a:r>
              <a:rPr lang="ja-JP" altLang="en-US" sz="1100" dirty="0">
                <a:solidFill>
                  <a:schemeClr val="tx1">
                    <a:lumMod val="65000"/>
                    <a:lumOff val="35000"/>
                  </a:schemeClr>
                </a:solidFill>
                <a:latin typeface="Meiryo UI" panose="020B0604030504040204" pitchFamily="50" charset="-128"/>
                <a:ea typeface="Meiryo UI" panose="020B0604030504040204" pitchFamily="50" charset="-128"/>
              </a:rPr>
              <a:t>抽出データをケア方針へ活用した後、どのような効果が表れたかデータで確認し職員間で共有する事でさらなるケア改善へ繋げた。</a:t>
            </a:r>
            <a:r>
              <a:rPr lang="en-US" altLang="ja-JP" sz="1100" dirty="0">
                <a:solidFill>
                  <a:schemeClr val="tx1">
                    <a:lumMod val="65000"/>
                    <a:lumOff val="35000"/>
                  </a:schemeClr>
                </a:solidFill>
                <a:latin typeface="Meiryo UI" panose="020B0604030504040204" pitchFamily="50" charset="-128"/>
                <a:ea typeface="Meiryo UI" panose="020B0604030504040204" pitchFamily="50" charset="-128"/>
              </a:rPr>
              <a:t>			</a:t>
            </a:r>
          </a:p>
        </p:txBody>
      </p:sp>
      <p:sp>
        <p:nvSpPr>
          <p:cNvPr id="26" name="四角形: 角を丸くする 25">
            <a:extLst>
              <a:ext uri="{FF2B5EF4-FFF2-40B4-BE49-F238E27FC236}">
                <a16:creationId xmlns="" xmlns:a16="http://schemas.microsoft.com/office/drawing/2014/main" id="{0555BD87-A254-4BE2-8150-E5135F2C7763}"/>
              </a:ext>
            </a:extLst>
          </p:cNvPr>
          <p:cNvSpPr/>
          <p:nvPr/>
        </p:nvSpPr>
        <p:spPr>
          <a:xfrm>
            <a:off x="6360349" y="2824756"/>
            <a:ext cx="1728192" cy="30603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～リハ会議の風景～</a:t>
            </a:r>
          </a:p>
        </p:txBody>
      </p:sp>
      <p:sp>
        <p:nvSpPr>
          <p:cNvPr id="17" name="四角形: 角を丸くする 16">
            <a:extLst>
              <a:ext uri="{FF2B5EF4-FFF2-40B4-BE49-F238E27FC236}">
                <a16:creationId xmlns="" xmlns:a16="http://schemas.microsoft.com/office/drawing/2014/main" id="{20774665-A6BD-4A43-AAC2-7DD103060940}"/>
              </a:ext>
            </a:extLst>
          </p:cNvPr>
          <p:cNvSpPr/>
          <p:nvPr/>
        </p:nvSpPr>
        <p:spPr>
          <a:xfrm>
            <a:off x="9324528" y="20856"/>
            <a:ext cx="1152128" cy="60105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latin typeface="Meiryo UI" panose="020B0604030504040204" pitchFamily="50" charset="-128"/>
                <a:ea typeface="Meiryo UI" panose="020B0604030504040204" pitchFamily="50" charset="-128"/>
              </a:rPr>
              <a:t>屯田</a:t>
            </a:r>
          </a:p>
        </p:txBody>
      </p:sp>
      <p:pic>
        <p:nvPicPr>
          <p:cNvPr id="11" name="図 10">
            <a:extLst>
              <a:ext uri="{FF2B5EF4-FFF2-40B4-BE49-F238E27FC236}">
                <a16:creationId xmlns="" xmlns:a16="http://schemas.microsoft.com/office/drawing/2014/main" id="{44EF7217-BE9C-4722-93B8-2C3E09624DB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589" r="29497"/>
          <a:stretch/>
        </p:blipFill>
        <p:spPr>
          <a:xfrm rot="5400000">
            <a:off x="5776377" y="3205544"/>
            <a:ext cx="2678149" cy="3142696"/>
          </a:xfrm>
          <a:prstGeom prst="rect">
            <a:avLst/>
          </a:prstGeom>
        </p:spPr>
      </p:pic>
      <p:sp>
        <p:nvSpPr>
          <p:cNvPr id="3" name="テキスト ボックス 2"/>
          <p:cNvSpPr txBox="1"/>
          <p:nvPr/>
        </p:nvSpPr>
        <p:spPr>
          <a:xfrm>
            <a:off x="7799294" y="20856"/>
            <a:ext cx="1021178"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kumimoji="1" lang="ja-JP" altLang="en-US" dirty="0" smtClean="0">
                <a:latin typeface="+mn-ea"/>
              </a:rPr>
              <a:t>資料</a:t>
            </a:r>
            <a:r>
              <a:rPr kumimoji="1" lang="en-US" altLang="ja-JP" dirty="0" smtClean="0">
                <a:latin typeface="+mn-ea"/>
              </a:rPr>
              <a:t>7-2</a:t>
            </a:r>
            <a:endParaRPr kumimoji="1" lang="ja-JP" altLang="en-US" dirty="0">
              <a:latin typeface="+mn-ea"/>
            </a:endParaRPr>
          </a:p>
        </p:txBody>
      </p:sp>
      <p:sp>
        <p:nvSpPr>
          <p:cNvPr id="8" name="テキスト ボックス 7"/>
          <p:cNvSpPr txBox="1"/>
          <p:nvPr/>
        </p:nvSpPr>
        <p:spPr>
          <a:xfrm>
            <a:off x="863588" y="20856"/>
            <a:ext cx="4680515" cy="369332"/>
          </a:xfrm>
          <a:prstGeom prst="rect">
            <a:avLst/>
          </a:prstGeom>
          <a:noFill/>
        </p:spPr>
        <p:txBody>
          <a:bodyPr wrap="square" rtlCol="0">
            <a:spAutoFit/>
          </a:bodyPr>
          <a:lstStyle/>
          <a:p>
            <a:r>
              <a:rPr lang="ja-JP" altLang="en-US" dirty="0"/>
              <a:t>＜ＱＯＬ向上センター　希望のつぼみ　屯田＞</a:t>
            </a:r>
            <a:endParaRPr kumimoji="1" lang="ja-JP" altLang="en-US" dirty="0"/>
          </a:p>
        </p:txBody>
      </p:sp>
    </p:spTree>
    <p:extLst>
      <p:ext uri="{BB962C8B-B14F-4D97-AF65-F5344CB8AC3E}">
        <p14:creationId xmlns:p14="http://schemas.microsoft.com/office/powerpoint/2010/main" val="4328491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四角形: 角を丸くする 13">
            <a:extLst>
              <a:ext uri="{FF2B5EF4-FFF2-40B4-BE49-F238E27FC236}">
                <a16:creationId xmlns="" xmlns:a16="http://schemas.microsoft.com/office/drawing/2014/main" id="{7F29701B-4E90-4C42-A0C5-8DB5E4A067FB}"/>
              </a:ext>
            </a:extLst>
          </p:cNvPr>
          <p:cNvSpPr/>
          <p:nvPr/>
        </p:nvSpPr>
        <p:spPr>
          <a:xfrm>
            <a:off x="143508" y="2564904"/>
            <a:ext cx="8856984" cy="4176464"/>
          </a:xfrm>
          <a:prstGeom prst="roundRect">
            <a:avLst>
              <a:gd name="adj" fmla="val 7408"/>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5" name="四角形: 角を丸くする 4">
            <a:extLst>
              <a:ext uri="{FF2B5EF4-FFF2-40B4-BE49-F238E27FC236}">
                <a16:creationId xmlns="" xmlns:a16="http://schemas.microsoft.com/office/drawing/2014/main" id="{70470608-9E34-4849-B460-12958241D2F3}"/>
              </a:ext>
            </a:extLst>
          </p:cNvPr>
          <p:cNvSpPr/>
          <p:nvPr/>
        </p:nvSpPr>
        <p:spPr>
          <a:xfrm>
            <a:off x="143508" y="1052736"/>
            <a:ext cx="8856984" cy="1321970"/>
          </a:xfrm>
          <a:prstGeom prst="roundRect">
            <a:avLst>
              <a:gd name="adj" fmla="val 7408"/>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 name="タイトル 1">
            <a:extLst>
              <a:ext uri="{FF2B5EF4-FFF2-40B4-BE49-F238E27FC236}">
                <a16:creationId xmlns="" xmlns:a16="http://schemas.microsoft.com/office/drawing/2014/main" id="{E0E52DC4-BD45-487C-997D-3A13DCC3EC52}"/>
              </a:ext>
            </a:extLst>
          </p:cNvPr>
          <p:cNvSpPr>
            <a:spLocks noGrp="1"/>
          </p:cNvSpPr>
          <p:nvPr>
            <p:ph type="title"/>
          </p:nvPr>
        </p:nvSpPr>
        <p:spPr>
          <a:xfrm>
            <a:off x="457200" y="212565"/>
            <a:ext cx="8229600" cy="601057"/>
          </a:xfrm>
        </p:spPr>
        <p:txBody>
          <a:bodyPr>
            <a:normAutofit/>
          </a:bodyPr>
          <a:lstStyle/>
          <a:p>
            <a:r>
              <a:rPr kumimoji="1" lang="en-US" altLang="ja-JP" sz="2800">
                <a:latin typeface="Meiryo UI" panose="020B0604030504040204" pitchFamily="50" charset="-128"/>
                <a:ea typeface="Meiryo UI" panose="020B0604030504040204" pitchFamily="50" charset="-128"/>
              </a:rPr>
              <a:t>【</a:t>
            </a:r>
            <a:r>
              <a:rPr kumimoji="1" lang="ja-JP" altLang="en-US" sz="2800">
                <a:latin typeface="Meiryo UI" panose="020B0604030504040204" pitchFamily="50" charset="-128"/>
                <a:ea typeface="Meiryo UI" panose="020B0604030504040204" pitchFamily="50" charset="-128"/>
              </a:rPr>
              <a:t>記録・報告様式の工夫</a:t>
            </a:r>
            <a:r>
              <a:rPr kumimoji="1" lang="en-US" altLang="ja-JP" sz="2800">
                <a:latin typeface="Meiryo UI" panose="020B0604030504040204" pitchFamily="50" charset="-128"/>
                <a:ea typeface="Meiryo UI" panose="020B0604030504040204" pitchFamily="50" charset="-128"/>
              </a:rPr>
              <a:t>】</a:t>
            </a:r>
            <a:r>
              <a:rPr kumimoji="1" lang="ja-JP" altLang="en-US" sz="2400">
                <a:latin typeface="Meiryo UI" panose="020B0604030504040204" pitchFamily="50" charset="-128"/>
                <a:ea typeface="Meiryo UI" panose="020B0604030504040204" pitchFamily="50" charset="-128"/>
              </a:rPr>
              <a:t>電子化記録移行による効率化</a:t>
            </a:r>
            <a:endParaRPr kumimoji="1" lang="ja-JP" altLang="en-US" sz="2800">
              <a:latin typeface="Meiryo UI" panose="020B0604030504040204" pitchFamily="50" charset="-128"/>
              <a:ea typeface="Meiryo UI" panose="020B0604030504040204" pitchFamily="50" charset="-128"/>
            </a:endParaRPr>
          </a:p>
        </p:txBody>
      </p:sp>
      <p:sp>
        <p:nvSpPr>
          <p:cNvPr id="4" name="四角形: 角を丸くする 3">
            <a:extLst>
              <a:ext uri="{FF2B5EF4-FFF2-40B4-BE49-F238E27FC236}">
                <a16:creationId xmlns="" xmlns:a16="http://schemas.microsoft.com/office/drawing/2014/main" id="{E6BB3B55-8191-4B71-BC56-C08966E9594C}"/>
              </a:ext>
            </a:extLst>
          </p:cNvPr>
          <p:cNvSpPr/>
          <p:nvPr/>
        </p:nvSpPr>
        <p:spPr>
          <a:xfrm>
            <a:off x="323528" y="1263671"/>
            <a:ext cx="360040" cy="900100"/>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latin typeface="Meiryo UI" panose="020B0604030504040204" pitchFamily="50" charset="-128"/>
                <a:ea typeface="Meiryo UI" panose="020B0604030504040204" pitchFamily="50" charset="-128"/>
              </a:rPr>
              <a:t>成果</a:t>
            </a:r>
          </a:p>
        </p:txBody>
      </p:sp>
      <p:sp>
        <p:nvSpPr>
          <p:cNvPr id="6" name="四角形: 角を丸くする 5">
            <a:extLst>
              <a:ext uri="{FF2B5EF4-FFF2-40B4-BE49-F238E27FC236}">
                <a16:creationId xmlns="" xmlns:a16="http://schemas.microsoft.com/office/drawing/2014/main" id="{CF8BB93E-35F8-4F74-B909-330A4B1EC2F8}"/>
              </a:ext>
            </a:extLst>
          </p:cNvPr>
          <p:cNvSpPr/>
          <p:nvPr/>
        </p:nvSpPr>
        <p:spPr>
          <a:xfrm>
            <a:off x="863588" y="1240681"/>
            <a:ext cx="1728192" cy="306034"/>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a:latin typeface="Meiryo UI" panose="020B0604030504040204" pitchFamily="50" charset="-128"/>
                <a:ea typeface="Meiryo UI" panose="020B0604030504040204" pitchFamily="50" charset="-128"/>
              </a:rPr>
              <a:t>業務の質の向上</a:t>
            </a:r>
          </a:p>
        </p:txBody>
      </p:sp>
      <p:sp>
        <p:nvSpPr>
          <p:cNvPr id="7" name="四角形: 角を丸くする 6">
            <a:extLst>
              <a:ext uri="{FF2B5EF4-FFF2-40B4-BE49-F238E27FC236}">
                <a16:creationId xmlns="" xmlns:a16="http://schemas.microsoft.com/office/drawing/2014/main" id="{7DD176B5-D4E8-44CA-80A7-842A8CF7E3ED}"/>
              </a:ext>
            </a:extLst>
          </p:cNvPr>
          <p:cNvSpPr/>
          <p:nvPr/>
        </p:nvSpPr>
        <p:spPr>
          <a:xfrm>
            <a:off x="863588" y="1888560"/>
            <a:ext cx="1728192" cy="306034"/>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a:latin typeface="Meiryo UI" panose="020B0604030504040204" pitchFamily="50" charset="-128"/>
                <a:ea typeface="Meiryo UI" panose="020B0604030504040204" pitchFamily="50" charset="-128"/>
              </a:rPr>
              <a:t>量的な効率化</a:t>
            </a:r>
          </a:p>
        </p:txBody>
      </p:sp>
      <p:sp>
        <p:nvSpPr>
          <p:cNvPr id="10" name="四角形: 角を丸くする 9">
            <a:extLst>
              <a:ext uri="{FF2B5EF4-FFF2-40B4-BE49-F238E27FC236}">
                <a16:creationId xmlns="" xmlns:a16="http://schemas.microsoft.com/office/drawing/2014/main" id="{B4B3C711-CF7E-4C01-A433-D7A418E131AE}"/>
              </a:ext>
            </a:extLst>
          </p:cNvPr>
          <p:cNvSpPr/>
          <p:nvPr/>
        </p:nvSpPr>
        <p:spPr>
          <a:xfrm>
            <a:off x="2771800" y="1112661"/>
            <a:ext cx="6048672" cy="562074"/>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a:solidFill>
                  <a:schemeClr val="tx1">
                    <a:lumMod val="65000"/>
                    <a:lumOff val="35000"/>
                  </a:schemeClr>
                </a:solidFill>
                <a:latin typeface="Meiryo UI" panose="020B0604030504040204" pitchFamily="50" charset="-128"/>
                <a:ea typeface="Meiryo UI" panose="020B0604030504040204" pitchFamily="50" charset="-128"/>
              </a:rPr>
              <a:t>紙記録からタブレット記録へのルール化が進み記録に要する時間、データを検索するための時間が改善された</a:t>
            </a:r>
            <a:endParaRPr kumimoji="1" lang="ja-JP" altLang="en-US" sz="1400">
              <a:solidFill>
                <a:schemeClr val="tx1">
                  <a:lumMod val="65000"/>
                  <a:lumOff val="35000"/>
                </a:schemeClr>
              </a:solidFill>
              <a:latin typeface="Meiryo UI" panose="020B0604030504040204" pitchFamily="50" charset="-128"/>
              <a:ea typeface="Meiryo UI" panose="020B0604030504040204" pitchFamily="50" charset="-128"/>
            </a:endParaRPr>
          </a:p>
        </p:txBody>
      </p:sp>
      <p:sp>
        <p:nvSpPr>
          <p:cNvPr id="12" name="四角形: 角を丸くする 11">
            <a:extLst>
              <a:ext uri="{FF2B5EF4-FFF2-40B4-BE49-F238E27FC236}">
                <a16:creationId xmlns="" xmlns:a16="http://schemas.microsoft.com/office/drawing/2014/main" id="{44D8940B-BFB3-4282-AE8D-66BB5BBA9E92}"/>
              </a:ext>
            </a:extLst>
          </p:cNvPr>
          <p:cNvSpPr/>
          <p:nvPr/>
        </p:nvSpPr>
        <p:spPr>
          <a:xfrm>
            <a:off x="2771800" y="1760540"/>
            <a:ext cx="6048672" cy="562074"/>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a:solidFill>
                  <a:schemeClr val="tx1">
                    <a:lumMod val="65000"/>
                    <a:lumOff val="35000"/>
                  </a:schemeClr>
                </a:solidFill>
                <a:latin typeface="Meiryo UI" panose="020B0604030504040204" pitchFamily="50" charset="-128"/>
                <a:ea typeface="Meiryo UI" panose="020B0604030504040204" pitchFamily="50" charset="-128"/>
              </a:rPr>
              <a:t>電子化する事で定型文入力が広がり記録文章のムラが削減した</a:t>
            </a:r>
            <a:endParaRPr kumimoji="1" lang="ja-JP" altLang="en-US" sz="1400">
              <a:solidFill>
                <a:schemeClr val="tx1">
                  <a:lumMod val="65000"/>
                  <a:lumOff val="35000"/>
                </a:schemeClr>
              </a:solidFill>
              <a:latin typeface="Meiryo UI" panose="020B0604030504040204" pitchFamily="50" charset="-128"/>
              <a:ea typeface="Meiryo UI" panose="020B0604030504040204" pitchFamily="50" charset="-128"/>
            </a:endParaRPr>
          </a:p>
        </p:txBody>
      </p:sp>
      <p:sp>
        <p:nvSpPr>
          <p:cNvPr id="15" name="四角形: 角を丸くする 14">
            <a:extLst>
              <a:ext uri="{FF2B5EF4-FFF2-40B4-BE49-F238E27FC236}">
                <a16:creationId xmlns="" xmlns:a16="http://schemas.microsoft.com/office/drawing/2014/main" id="{35DC0F49-C359-41CC-A1A0-41102682BA1B}"/>
              </a:ext>
            </a:extLst>
          </p:cNvPr>
          <p:cNvSpPr/>
          <p:nvPr/>
        </p:nvSpPr>
        <p:spPr>
          <a:xfrm>
            <a:off x="323527" y="2729657"/>
            <a:ext cx="1728192" cy="306034"/>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a:latin typeface="Meiryo UI" panose="020B0604030504040204" pitchFamily="50" charset="-128"/>
                <a:ea typeface="Meiryo UI" panose="020B0604030504040204" pitchFamily="50" charset="-128"/>
              </a:rPr>
              <a:t>課題</a:t>
            </a:r>
          </a:p>
        </p:txBody>
      </p:sp>
      <p:sp>
        <p:nvSpPr>
          <p:cNvPr id="16" name="四角形: 角を丸くする 15">
            <a:extLst>
              <a:ext uri="{FF2B5EF4-FFF2-40B4-BE49-F238E27FC236}">
                <a16:creationId xmlns="" xmlns:a16="http://schemas.microsoft.com/office/drawing/2014/main" id="{5C546059-5193-4177-A1FF-C4CFCC670859}"/>
              </a:ext>
            </a:extLst>
          </p:cNvPr>
          <p:cNvSpPr/>
          <p:nvPr/>
        </p:nvSpPr>
        <p:spPr>
          <a:xfrm>
            <a:off x="323527" y="4735512"/>
            <a:ext cx="1728192" cy="306034"/>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a:latin typeface="Meiryo UI" panose="020B0604030504040204" pitchFamily="50" charset="-128"/>
                <a:ea typeface="Meiryo UI" panose="020B0604030504040204" pitchFamily="50" charset="-128"/>
              </a:rPr>
              <a:t>解決の仕方</a:t>
            </a:r>
          </a:p>
        </p:txBody>
      </p:sp>
      <p:sp>
        <p:nvSpPr>
          <p:cNvPr id="23" name="四角形: 角を丸くする 22">
            <a:extLst>
              <a:ext uri="{FF2B5EF4-FFF2-40B4-BE49-F238E27FC236}">
                <a16:creationId xmlns="" xmlns:a16="http://schemas.microsoft.com/office/drawing/2014/main" id="{5E0F4A74-5DC9-4618-8DEF-35DD6CD78030}"/>
              </a:ext>
            </a:extLst>
          </p:cNvPr>
          <p:cNvSpPr/>
          <p:nvPr/>
        </p:nvSpPr>
        <p:spPr>
          <a:xfrm>
            <a:off x="323528" y="3147962"/>
            <a:ext cx="5040556" cy="143316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a:solidFill>
                  <a:schemeClr val="tx1">
                    <a:lumMod val="65000"/>
                    <a:lumOff val="35000"/>
                  </a:schemeClr>
                </a:solidFill>
                <a:latin typeface="Meiryo UI" panose="020B0604030504040204" pitchFamily="50" charset="-128"/>
                <a:ea typeface="Meiryo UI" panose="020B0604030504040204" pitchFamily="50" charset="-128"/>
              </a:rPr>
              <a:t>記録様式がタブレットと紙記録を併用していたが、どの項目をタブレットに入力すべきかなどルール化が進まず、業務改善になかなか結び付いていなかった。</a:t>
            </a:r>
            <a:endParaRPr kumimoji="1" lang="ja-JP" altLang="en-US" sz="1400">
              <a:solidFill>
                <a:schemeClr val="tx1">
                  <a:lumMod val="65000"/>
                  <a:lumOff val="35000"/>
                </a:schemeClr>
              </a:solidFill>
              <a:latin typeface="Meiryo UI" panose="020B0604030504040204" pitchFamily="50" charset="-128"/>
              <a:ea typeface="Meiryo UI" panose="020B0604030504040204" pitchFamily="50" charset="-128"/>
            </a:endParaRPr>
          </a:p>
        </p:txBody>
      </p:sp>
      <p:sp>
        <p:nvSpPr>
          <p:cNvPr id="24" name="四角形: 角を丸くする 23">
            <a:extLst>
              <a:ext uri="{FF2B5EF4-FFF2-40B4-BE49-F238E27FC236}">
                <a16:creationId xmlns="" xmlns:a16="http://schemas.microsoft.com/office/drawing/2014/main" id="{678A20EE-7E27-4094-A42D-BF445220E5B2}"/>
              </a:ext>
            </a:extLst>
          </p:cNvPr>
          <p:cNvSpPr/>
          <p:nvPr/>
        </p:nvSpPr>
        <p:spPr>
          <a:xfrm>
            <a:off x="323528" y="5155658"/>
            <a:ext cx="5040556" cy="143316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tx1">
                    <a:lumMod val="65000"/>
                    <a:lumOff val="35000"/>
                  </a:schemeClr>
                </a:solidFill>
                <a:latin typeface="Meiryo UI" panose="020B0604030504040204" pitchFamily="50" charset="-128"/>
                <a:ea typeface="Meiryo UI" panose="020B0604030504040204" pitchFamily="50" charset="-128"/>
              </a:rPr>
              <a:t>・記録システムの機能</a:t>
            </a:r>
            <a:r>
              <a:rPr lang="en-US" altLang="ja-JP" sz="1100" dirty="0">
                <a:solidFill>
                  <a:schemeClr val="tx1">
                    <a:lumMod val="65000"/>
                    <a:lumOff val="35000"/>
                  </a:schemeClr>
                </a:solidFill>
                <a:latin typeface="Meiryo UI" panose="020B0604030504040204" pitchFamily="50" charset="-128"/>
                <a:ea typeface="Meiryo UI" panose="020B0604030504040204" pitchFamily="50" charset="-128"/>
              </a:rPr>
              <a:t>/</a:t>
            </a:r>
            <a:r>
              <a:rPr lang="ja-JP" altLang="en-US" sz="1100" dirty="0">
                <a:solidFill>
                  <a:schemeClr val="tx1">
                    <a:lumMod val="65000"/>
                    <a:lumOff val="35000"/>
                  </a:schemeClr>
                </a:solidFill>
                <a:latin typeface="Meiryo UI" panose="020B0604030504040204" pitchFamily="50" charset="-128"/>
                <a:ea typeface="Meiryo UI" panose="020B0604030504040204" pitchFamily="50" charset="-128"/>
              </a:rPr>
              <a:t>運用の理解：リーダークラスを中心に記録項目を確認し、一定期間紙記録と重複しながら記録する事でシステムの理解を深めると共に、移行するにあたり課題がないか確認した。</a:t>
            </a:r>
            <a:endParaRPr lang="en-US" altLang="ja-JP" sz="1100" dirty="0">
              <a:solidFill>
                <a:schemeClr val="tx1">
                  <a:lumMod val="65000"/>
                  <a:lumOff val="35000"/>
                </a:schemeClr>
              </a:solidFill>
              <a:latin typeface="Meiryo UI" panose="020B0604030504040204" pitchFamily="50" charset="-128"/>
              <a:ea typeface="Meiryo UI" panose="020B0604030504040204" pitchFamily="50" charset="-128"/>
            </a:endParaRPr>
          </a:p>
          <a:p>
            <a:endParaRPr lang="en-US" altLang="ja-JP" sz="1100" dirty="0">
              <a:solidFill>
                <a:schemeClr val="tx1">
                  <a:lumMod val="65000"/>
                  <a:lumOff val="35000"/>
                </a:schemeClr>
              </a:solidFill>
              <a:latin typeface="Meiryo UI" panose="020B0604030504040204" pitchFamily="50" charset="-128"/>
              <a:ea typeface="Meiryo UI" panose="020B0604030504040204" pitchFamily="50" charset="-128"/>
            </a:endParaRPr>
          </a:p>
          <a:p>
            <a:r>
              <a:rPr lang="ja-JP" altLang="en-US" sz="1100" dirty="0">
                <a:solidFill>
                  <a:schemeClr val="tx1">
                    <a:lumMod val="65000"/>
                    <a:lumOff val="35000"/>
                  </a:schemeClr>
                </a:solidFill>
                <a:latin typeface="Meiryo UI" panose="020B0604030504040204" pitchFamily="50" charset="-128"/>
                <a:ea typeface="Meiryo UI" panose="020B0604030504040204" pitchFamily="50" charset="-128"/>
              </a:rPr>
              <a:t>・運用方針の仮策定：移行確認できた記録項目について項目を定め、一般職員に対しても運用を始めた。</a:t>
            </a:r>
            <a:endParaRPr lang="en-US" altLang="ja-JP" sz="1100" dirty="0">
              <a:solidFill>
                <a:schemeClr val="tx1">
                  <a:lumMod val="65000"/>
                  <a:lumOff val="35000"/>
                </a:schemeClr>
              </a:solidFill>
              <a:latin typeface="Meiryo UI" panose="020B0604030504040204" pitchFamily="50" charset="-128"/>
              <a:ea typeface="Meiryo UI" panose="020B0604030504040204" pitchFamily="50" charset="-128"/>
            </a:endParaRPr>
          </a:p>
          <a:p>
            <a:endParaRPr lang="en-US" altLang="ja-JP" sz="1100" dirty="0">
              <a:solidFill>
                <a:schemeClr val="tx1">
                  <a:lumMod val="65000"/>
                  <a:lumOff val="35000"/>
                </a:schemeClr>
              </a:solidFill>
              <a:latin typeface="Meiryo UI" panose="020B0604030504040204" pitchFamily="50" charset="-128"/>
              <a:ea typeface="Meiryo UI" panose="020B0604030504040204" pitchFamily="50" charset="-128"/>
            </a:endParaRPr>
          </a:p>
          <a:p>
            <a:r>
              <a:rPr lang="ja-JP" altLang="en-US" sz="1100" dirty="0">
                <a:solidFill>
                  <a:schemeClr val="tx1">
                    <a:lumMod val="65000"/>
                    <a:lumOff val="35000"/>
                  </a:schemeClr>
                </a:solidFill>
                <a:latin typeface="Meiryo UI" panose="020B0604030504040204" pitchFamily="50" charset="-128"/>
                <a:ea typeface="Meiryo UI" panose="020B0604030504040204" pitchFamily="50" charset="-128"/>
              </a:rPr>
              <a:t>・運用方針の本策定：定めた項目に対し電子化移行を完了した。</a:t>
            </a:r>
            <a:r>
              <a:rPr lang="en-US" altLang="ja-JP" sz="1100" dirty="0">
                <a:solidFill>
                  <a:schemeClr val="tx1">
                    <a:lumMod val="65000"/>
                    <a:lumOff val="35000"/>
                  </a:schemeClr>
                </a:solidFill>
                <a:latin typeface="Meiryo UI" panose="020B0604030504040204" pitchFamily="50" charset="-128"/>
                <a:ea typeface="Meiryo UI" panose="020B0604030504040204" pitchFamily="50" charset="-128"/>
              </a:rPr>
              <a:t>	</a:t>
            </a:r>
          </a:p>
        </p:txBody>
      </p:sp>
      <p:sp>
        <p:nvSpPr>
          <p:cNvPr id="26" name="四角形: 角を丸くする 25">
            <a:extLst>
              <a:ext uri="{FF2B5EF4-FFF2-40B4-BE49-F238E27FC236}">
                <a16:creationId xmlns="" xmlns:a16="http://schemas.microsoft.com/office/drawing/2014/main" id="{0555BD87-A254-4BE2-8150-E5135F2C7763}"/>
              </a:ext>
            </a:extLst>
          </p:cNvPr>
          <p:cNvSpPr/>
          <p:nvPr/>
        </p:nvSpPr>
        <p:spPr>
          <a:xfrm>
            <a:off x="6029424" y="3398468"/>
            <a:ext cx="2485747" cy="30603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～記録運用の確認用シート～</a:t>
            </a:r>
          </a:p>
        </p:txBody>
      </p:sp>
      <p:sp>
        <p:nvSpPr>
          <p:cNvPr id="17" name="四角形: 角を丸くする 16">
            <a:extLst>
              <a:ext uri="{FF2B5EF4-FFF2-40B4-BE49-F238E27FC236}">
                <a16:creationId xmlns="" xmlns:a16="http://schemas.microsoft.com/office/drawing/2014/main" id="{A1D3AF58-B6F0-4535-82A7-5B42431F9C9C}"/>
              </a:ext>
            </a:extLst>
          </p:cNvPr>
          <p:cNvSpPr/>
          <p:nvPr/>
        </p:nvSpPr>
        <p:spPr>
          <a:xfrm>
            <a:off x="9324528" y="20856"/>
            <a:ext cx="1152128" cy="60105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latin typeface="Meiryo UI" panose="020B0604030504040204" pitchFamily="50" charset="-128"/>
                <a:ea typeface="Meiryo UI" panose="020B0604030504040204" pitchFamily="50" charset="-128"/>
              </a:rPr>
              <a:t>屯田</a:t>
            </a:r>
          </a:p>
        </p:txBody>
      </p:sp>
      <p:pic>
        <p:nvPicPr>
          <p:cNvPr id="3" name="図 2">
            <a:extLst>
              <a:ext uri="{FF2B5EF4-FFF2-40B4-BE49-F238E27FC236}">
                <a16:creationId xmlns="" xmlns:a16="http://schemas.microsoft.com/office/drawing/2014/main" id="{001EB52A-D274-4ABE-944D-4B7CE61EC35B}"/>
              </a:ext>
            </a:extLst>
          </p:cNvPr>
          <p:cNvPicPr>
            <a:picLocks noChangeAspect="1"/>
          </p:cNvPicPr>
          <p:nvPr/>
        </p:nvPicPr>
        <p:blipFill>
          <a:blip r:embed="rId2"/>
          <a:stretch>
            <a:fillRect/>
          </a:stretch>
        </p:blipFill>
        <p:spPr>
          <a:xfrm>
            <a:off x="5832138" y="3952618"/>
            <a:ext cx="2880320" cy="1565787"/>
          </a:xfrm>
          <a:prstGeom prst="rect">
            <a:avLst/>
          </a:prstGeom>
        </p:spPr>
      </p:pic>
    </p:spTree>
    <p:extLst>
      <p:ext uri="{BB962C8B-B14F-4D97-AF65-F5344CB8AC3E}">
        <p14:creationId xmlns:p14="http://schemas.microsoft.com/office/powerpoint/2010/main" val="37900908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四角形: 角を丸くする 13">
            <a:extLst>
              <a:ext uri="{FF2B5EF4-FFF2-40B4-BE49-F238E27FC236}">
                <a16:creationId xmlns="" xmlns:a16="http://schemas.microsoft.com/office/drawing/2014/main" id="{7F29701B-4E90-4C42-A0C5-8DB5E4A067FB}"/>
              </a:ext>
            </a:extLst>
          </p:cNvPr>
          <p:cNvSpPr/>
          <p:nvPr/>
        </p:nvSpPr>
        <p:spPr>
          <a:xfrm>
            <a:off x="143508" y="2564904"/>
            <a:ext cx="8856984" cy="4176464"/>
          </a:xfrm>
          <a:prstGeom prst="roundRect">
            <a:avLst>
              <a:gd name="adj" fmla="val 7408"/>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5" name="四角形: 角を丸くする 4">
            <a:extLst>
              <a:ext uri="{FF2B5EF4-FFF2-40B4-BE49-F238E27FC236}">
                <a16:creationId xmlns="" xmlns:a16="http://schemas.microsoft.com/office/drawing/2014/main" id="{70470608-9E34-4849-B460-12958241D2F3}"/>
              </a:ext>
            </a:extLst>
          </p:cNvPr>
          <p:cNvSpPr/>
          <p:nvPr/>
        </p:nvSpPr>
        <p:spPr>
          <a:xfrm>
            <a:off x="143508" y="1052736"/>
            <a:ext cx="8856984" cy="1321970"/>
          </a:xfrm>
          <a:prstGeom prst="roundRect">
            <a:avLst>
              <a:gd name="adj" fmla="val 7408"/>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 name="タイトル 1">
            <a:extLst>
              <a:ext uri="{FF2B5EF4-FFF2-40B4-BE49-F238E27FC236}">
                <a16:creationId xmlns="" xmlns:a16="http://schemas.microsoft.com/office/drawing/2014/main" id="{E0E52DC4-BD45-487C-997D-3A13DCC3EC52}"/>
              </a:ext>
            </a:extLst>
          </p:cNvPr>
          <p:cNvSpPr>
            <a:spLocks noGrp="1"/>
          </p:cNvSpPr>
          <p:nvPr>
            <p:ph type="title"/>
          </p:nvPr>
        </p:nvSpPr>
        <p:spPr>
          <a:xfrm>
            <a:off x="457200" y="212565"/>
            <a:ext cx="8229600" cy="601057"/>
          </a:xfrm>
        </p:spPr>
        <p:txBody>
          <a:bodyPr>
            <a:normAutofit/>
          </a:bodyPr>
          <a:lstStyle/>
          <a:p>
            <a:r>
              <a:rPr kumimoji="1" lang="en-US" altLang="ja-JP" sz="2800">
                <a:latin typeface="Meiryo UI" panose="020B0604030504040204" pitchFamily="50" charset="-128"/>
                <a:ea typeface="Meiryo UI" panose="020B0604030504040204" pitchFamily="50" charset="-128"/>
              </a:rPr>
              <a:t>【</a:t>
            </a:r>
            <a:r>
              <a:rPr kumimoji="1" lang="ja-JP" altLang="en-US" sz="2800">
                <a:latin typeface="Meiryo UI" panose="020B0604030504040204" pitchFamily="50" charset="-128"/>
                <a:ea typeface="Meiryo UI" panose="020B0604030504040204" pitchFamily="50" charset="-128"/>
              </a:rPr>
              <a:t>業務の明確化と役割分担</a:t>
            </a:r>
            <a:r>
              <a:rPr kumimoji="1" lang="en-US" altLang="ja-JP" sz="2800">
                <a:latin typeface="Meiryo UI" panose="020B0604030504040204" pitchFamily="50" charset="-128"/>
                <a:ea typeface="Meiryo UI" panose="020B0604030504040204" pitchFamily="50" charset="-128"/>
              </a:rPr>
              <a:t>】</a:t>
            </a:r>
            <a:r>
              <a:rPr kumimoji="1" lang="ja-JP" altLang="en-US" sz="2200">
                <a:latin typeface="Meiryo UI" panose="020B0604030504040204" pitchFamily="50" charset="-128"/>
                <a:ea typeface="Meiryo UI" panose="020B0604030504040204" pitchFamily="50" charset="-128"/>
              </a:rPr>
              <a:t>リハビリ適正化と</a:t>
            </a:r>
            <a:r>
              <a:rPr kumimoji="1" lang="en-US" altLang="ja-JP" sz="2200">
                <a:latin typeface="Meiryo UI" panose="020B0604030504040204" pitchFamily="50" charset="-128"/>
                <a:ea typeface="Meiryo UI" panose="020B0604030504040204" pitchFamily="50" charset="-128"/>
              </a:rPr>
              <a:t>ADL</a:t>
            </a:r>
            <a:r>
              <a:rPr kumimoji="1" lang="ja-JP" altLang="en-US" sz="2200">
                <a:latin typeface="Meiryo UI" panose="020B0604030504040204" pitchFamily="50" charset="-128"/>
                <a:ea typeface="Meiryo UI" panose="020B0604030504040204" pitchFamily="50" charset="-128"/>
              </a:rPr>
              <a:t>の維持・改善</a:t>
            </a:r>
            <a:endParaRPr kumimoji="1" lang="ja-JP" altLang="en-US" sz="2800">
              <a:latin typeface="Meiryo UI" panose="020B0604030504040204" pitchFamily="50" charset="-128"/>
              <a:ea typeface="Meiryo UI" panose="020B0604030504040204" pitchFamily="50" charset="-128"/>
            </a:endParaRPr>
          </a:p>
        </p:txBody>
      </p:sp>
      <p:sp>
        <p:nvSpPr>
          <p:cNvPr id="4" name="四角形: 角を丸くする 3">
            <a:extLst>
              <a:ext uri="{FF2B5EF4-FFF2-40B4-BE49-F238E27FC236}">
                <a16:creationId xmlns="" xmlns:a16="http://schemas.microsoft.com/office/drawing/2014/main" id="{E6BB3B55-8191-4B71-BC56-C08966E9594C}"/>
              </a:ext>
            </a:extLst>
          </p:cNvPr>
          <p:cNvSpPr/>
          <p:nvPr/>
        </p:nvSpPr>
        <p:spPr>
          <a:xfrm>
            <a:off x="323528" y="1263671"/>
            <a:ext cx="360040" cy="900100"/>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latin typeface="Meiryo UI" panose="020B0604030504040204" pitchFamily="50" charset="-128"/>
                <a:ea typeface="Meiryo UI" panose="020B0604030504040204" pitchFamily="50" charset="-128"/>
              </a:rPr>
              <a:t>成果</a:t>
            </a:r>
          </a:p>
        </p:txBody>
      </p:sp>
      <p:sp>
        <p:nvSpPr>
          <p:cNvPr id="6" name="四角形: 角を丸くする 5">
            <a:extLst>
              <a:ext uri="{FF2B5EF4-FFF2-40B4-BE49-F238E27FC236}">
                <a16:creationId xmlns="" xmlns:a16="http://schemas.microsoft.com/office/drawing/2014/main" id="{CF8BB93E-35F8-4F74-B909-330A4B1EC2F8}"/>
              </a:ext>
            </a:extLst>
          </p:cNvPr>
          <p:cNvSpPr/>
          <p:nvPr/>
        </p:nvSpPr>
        <p:spPr>
          <a:xfrm>
            <a:off x="863588" y="1240681"/>
            <a:ext cx="1728192" cy="306034"/>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a:latin typeface="Meiryo UI" panose="020B0604030504040204" pitchFamily="50" charset="-128"/>
                <a:ea typeface="Meiryo UI" panose="020B0604030504040204" pitchFamily="50" charset="-128"/>
              </a:rPr>
              <a:t>業務の質の向上</a:t>
            </a:r>
          </a:p>
        </p:txBody>
      </p:sp>
      <p:sp>
        <p:nvSpPr>
          <p:cNvPr id="7" name="四角形: 角を丸くする 6">
            <a:extLst>
              <a:ext uri="{FF2B5EF4-FFF2-40B4-BE49-F238E27FC236}">
                <a16:creationId xmlns="" xmlns:a16="http://schemas.microsoft.com/office/drawing/2014/main" id="{7DD176B5-D4E8-44CA-80A7-842A8CF7E3ED}"/>
              </a:ext>
            </a:extLst>
          </p:cNvPr>
          <p:cNvSpPr/>
          <p:nvPr/>
        </p:nvSpPr>
        <p:spPr>
          <a:xfrm>
            <a:off x="863588" y="1888560"/>
            <a:ext cx="1728192" cy="306034"/>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a:latin typeface="Meiryo UI" panose="020B0604030504040204" pitchFamily="50" charset="-128"/>
                <a:ea typeface="Meiryo UI" panose="020B0604030504040204" pitchFamily="50" charset="-128"/>
              </a:rPr>
              <a:t>量的な効率化</a:t>
            </a:r>
          </a:p>
        </p:txBody>
      </p:sp>
      <p:sp>
        <p:nvSpPr>
          <p:cNvPr id="10" name="四角形: 角を丸くする 9">
            <a:extLst>
              <a:ext uri="{FF2B5EF4-FFF2-40B4-BE49-F238E27FC236}">
                <a16:creationId xmlns="" xmlns:a16="http://schemas.microsoft.com/office/drawing/2014/main" id="{B4B3C711-CF7E-4C01-A433-D7A418E131AE}"/>
              </a:ext>
            </a:extLst>
          </p:cNvPr>
          <p:cNvSpPr/>
          <p:nvPr/>
        </p:nvSpPr>
        <p:spPr>
          <a:xfrm>
            <a:off x="2771800" y="1112661"/>
            <a:ext cx="6048672" cy="562074"/>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400">
                <a:solidFill>
                  <a:schemeClr val="tx1">
                    <a:lumMod val="65000"/>
                    <a:lumOff val="35000"/>
                  </a:schemeClr>
                </a:solidFill>
                <a:latin typeface="Meiryo UI" panose="020B0604030504040204" pitchFamily="50" charset="-128"/>
                <a:ea typeface="Meiryo UI" panose="020B0604030504040204" pitchFamily="50" charset="-128"/>
              </a:rPr>
              <a:t>ADL</a:t>
            </a:r>
            <a:r>
              <a:rPr lang="ja-JP" altLang="en-US" sz="1400">
                <a:solidFill>
                  <a:schemeClr val="tx1">
                    <a:lumMod val="65000"/>
                    <a:lumOff val="35000"/>
                  </a:schemeClr>
                </a:solidFill>
                <a:latin typeface="Meiryo UI" panose="020B0604030504040204" pitchFamily="50" charset="-128"/>
                <a:ea typeface="Meiryo UI" panose="020B0604030504040204" pitchFamily="50" charset="-128"/>
              </a:rPr>
              <a:t>を定量的に評価することで、利用者の状態をあらためて深く知ることができた。</a:t>
            </a:r>
            <a:endParaRPr kumimoji="1" lang="ja-JP" altLang="en-US" sz="1400">
              <a:solidFill>
                <a:schemeClr val="tx1">
                  <a:lumMod val="65000"/>
                  <a:lumOff val="35000"/>
                </a:schemeClr>
              </a:solidFill>
              <a:latin typeface="Meiryo UI" panose="020B0604030504040204" pitchFamily="50" charset="-128"/>
              <a:ea typeface="Meiryo UI" panose="020B0604030504040204" pitchFamily="50" charset="-128"/>
            </a:endParaRPr>
          </a:p>
        </p:txBody>
      </p:sp>
      <p:sp>
        <p:nvSpPr>
          <p:cNvPr id="12" name="四角形: 角を丸くする 11">
            <a:extLst>
              <a:ext uri="{FF2B5EF4-FFF2-40B4-BE49-F238E27FC236}">
                <a16:creationId xmlns="" xmlns:a16="http://schemas.microsoft.com/office/drawing/2014/main" id="{44D8940B-BFB3-4282-AE8D-66BB5BBA9E92}"/>
              </a:ext>
            </a:extLst>
          </p:cNvPr>
          <p:cNvSpPr/>
          <p:nvPr/>
        </p:nvSpPr>
        <p:spPr>
          <a:xfrm>
            <a:off x="2771800" y="1760540"/>
            <a:ext cx="6048672" cy="562074"/>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dirty="0">
                <a:solidFill>
                  <a:schemeClr val="tx1">
                    <a:lumMod val="65000"/>
                    <a:lumOff val="35000"/>
                  </a:schemeClr>
                </a:solidFill>
                <a:latin typeface="Meiryo UI" panose="020B0604030504040204" pitchFamily="50" charset="-128"/>
                <a:ea typeface="Meiryo UI" panose="020B0604030504040204" pitchFamily="50" charset="-128"/>
              </a:rPr>
              <a:t>利用者の「普段の様子」という情報が増えた事でリハメニュー検討する際に役立っている。</a:t>
            </a:r>
            <a:endParaRPr kumimoji="1" lang="ja-JP" altLang="en-US" sz="1400" dirty="0">
              <a:solidFill>
                <a:schemeClr val="tx1">
                  <a:lumMod val="65000"/>
                  <a:lumOff val="35000"/>
                </a:schemeClr>
              </a:solidFill>
              <a:latin typeface="Meiryo UI" panose="020B0604030504040204" pitchFamily="50" charset="-128"/>
              <a:ea typeface="Meiryo UI" panose="020B0604030504040204" pitchFamily="50" charset="-128"/>
            </a:endParaRPr>
          </a:p>
        </p:txBody>
      </p:sp>
      <p:sp>
        <p:nvSpPr>
          <p:cNvPr id="15" name="四角形: 角を丸くする 14">
            <a:extLst>
              <a:ext uri="{FF2B5EF4-FFF2-40B4-BE49-F238E27FC236}">
                <a16:creationId xmlns="" xmlns:a16="http://schemas.microsoft.com/office/drawing/2014/main" id="{35DC0F49-C359-41CC-A1A0-41102682BA1B}"/>
              </a:ext>
            </a:extLst>
          </p:cNvPr>
          <p:cNvSpPr/>
          <p:nvPr/>
        </p:nvSpPr>
        <p:spPr>
          <a:xfrm>
            <a:off x="323527" y="2729657"/>
            <a:ext cx="1728192" cy="306034"/>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a:latin typeface="Meiryo UI" panose="020B0604030504040204" pitchFamily="50" charset="-128"/>
                <a:ea typeface="Meiryo UI" panose="020B0604030504040204" pitchFamily="50" charset="-128"/>
              </a:rPr>
              <a:t>課題</a:t>
            </a:r>
          </a:p>
        </p:txBody>
      </p:sp>
      <p:sp>
        <p:nvSpPr>
          <p:cNvPr id="16" name="四角形: 角を丸くする 15">
            <a:extLst>
              <a:ext uri="{FF2B5EF4-FFF2-40B4-BE49-F238E27FC236}">
                <a16:creationId xmlns="" xmlns:a16="http://schemas.microsoft.com/office/drawing/2014/main" id="{5C546059-5193-4177-A1FF-C4CFCC670859}"/>
              </a:ext>
            </a:extLst>
          </p:cNvPr>
          <p:cNvSpPr/>
          <p:nvPr/>
        </p:nvSpPr>
        <p:spPr>
          <a:xfrm>
            <a:off x="323527" y="4735512"/>
            <a:ext cx="1728192" cy="306034"/>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a:latin typeface="Meiryo UI" panose="020B0604030504040204" pitchFamily="50" charset="-128"/>
                <a:ea typeface="Meiryo UI" panose="020B0604030504040204" pitchFamily="50" charset="-128"/>
              </a:rPr>
              <a:t>解決の仕方</a:t>
            </a:r>
          </a:p>
        </p:txBody>
      </p:sp>
      <p:sp>
        <p:nvSpPr>
          <p:cNvPr id="23" name="四角形: 角を丸くする 22">
            <a:extLst>
              <a:ext uri="{FF2B5EF4-FFF2-40B4-BE49-F238E27FC236}">
                <a16:creationId xmlns="" xmlns:a16="http://schemas.microsoft.com/office/drawing/2014/main" id="{5E0F4A74-5DC9-4618-8DEF-35DD6CD78030}"/>
              </a:ext>
            </a:extLst>
          </p:cNvPr>
          <p:cNvSpPr/>
          <p:nvPr/>
        </p:nvSpPr>
        <p:spPr>
          <a:xfrm>
            <a:off x="323528" y="3147962"/>
            <a:ext cx="5040556" cy="143316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a:solidFill>
                  <a:schemeClr val="tx1">
                    <a:lumMod val="65000"/>
                    <a:lumOff val="35000"/>
                  </a:schemeClr>
                </a:solidFill>
                <a:latin typeface="Meiryo UI" panose="020B0604030504040204" pitchFamily="50" charset="-128"/>
                <a:ea typeface="Meiryo UI" panose="020B0604030504040204" pitchFamily="50" charset="-128"/>
              </a:rPr>
              <a:t>利用者に最適なリハビリメニューがわからなかった。リハビリ実施後の効果が把握できなかったことによりケアにムラが生じていた。</a:t>
            </a:r>
            <a:endParaRPr kumimoji="1" lang="ja-JP" altLang="en-US" sz="1400">
              <a:solidFill>
                <a:schemeClr val="tx1">
                  <a:lumMod val="65000"/>
                  <a:lumOff val="35000"/>
                </a:schemeClr>
              </a:solidFill>
              <a:latin typeface="Meiryo UI" panose="020B0604030504040204" pitchFamily="50" charset="-128"/>
              <a:ea typeface="Meiryo UI" panose="020B0604030504040204" pitchFamily="50" charset="-128"/>
            </a:endParaRPr>
          </a:p>
        </p:txBody>
      </p:sp>
      <p:sp>
        <p:nvSpPr>
          <p:cNvPr id="24" name="四角形: 角を丸くする 23">
            <a:extLst>
              <a:ext uri="{FF2B5EF4-FFF2-40B4-BE49-F238E27FC236}">
                <a16:creationId xmlns="" xmlns:a16="http://schemas.microsoft.com/office/drawing/2014/main" id="{678A20EE-7E27-4094-A42D-BF445220E5B2}"/>
              </a:ext>
            </a:extLst>
          </p:cNvPr>
          <p:cNvSpPr/>
          <p:nvPr/>
        </p:nvSpPr>
        <p:spPr>
          <a:xfrm>
            <a:off x="323528" y="5155658"/>
            <a:ext cx="5040556" cy="143316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tx1">
                    <a:lumMod val="65000"/>
                    <a:lumOff val="35000"/>
                  </a:schemeClr>
                </a:solidFill>
                <a:latin typeface="Meiryo UI" panose="020B0604030504040204" pitchFamily="50" charset="-128"/>
                <a:ea typeface="Meiryo UI" panose="020B0604030504040204" pitchFamily="50" charset="-128"/>
              </a:rPr>
              <a:t>・</a:t>
            </a:r>
            <a:r>
              <a:rPr lang="en-US" altLang="ja-JP" sz="1100" dirty="0">
                <a:solidFill>
                  <a:schemeClr val="tx1">
                    <a:lumMod val="65000"/>
                    <a:lumOff val="35000"/>
                  </a:schemeClr>
                </a:solidFill>
                <a:latin typeface="Meiryo UI" panose="020B0604030504040204" pitchFamily="50" charset="-128"/>
                <a:ea typeface="Meiryo UI" panose="020B0604030504040204" pitchFamily="50" charset="-128"/>
              </a:rPr>
              <a:t>ADL</a:t>
            </a:r>
            <a:r>
              <a:rPr lang="ja-JP" altLang="en-US" sz="1100" dirty="0">
                <a:solidFill>
                  <a:schemeClr val="tx1">
                    <a:lumMod val="65000"/>
                    <a:lumOff val="35000"/>
                  </a:schemeClr>
                </a:solidFill>
                <a:latin typeface="Meiryo UI" panose="020B0604030504040204" pitchFamily="50" charset="-128"/>
                <a:ea typeface="Meiryo UI" panose="020B0604030504040204" pitchFamily="50" charset="-128"/>
              </a:rPr>
              <a:t>の定量的評価：ステムによるバーセルインデックスのトータルスコア、</a:t>
            </a:r>
            <a:r>
              <a:rPr lang="en-US" altLang="ja-JP" sz="1100" dirty="0">
                <a:solidFill>
                  <a:schemeClr val="tx1">
                    <a:lumMod val="65000"/>
                    <a:lumOff val="35000"/>
                  </a:schemeClr>
                </a:solidFill>
                <a:latin typeface="Meiryo UI" panose="020B0604030504040204" pitchFamily="50" charset="-128"/>
                <a:ea typeface="Meiryo UI" panose="020B0604030504040204" pitchFamily="50" charset="-128"/>
              </a:rPr>
              <a:t>ICF</a:t>
            </a:r>
            <a:r>
              <a:rPr lang="ja-JP" altLang="en-US" sz="1100" dirty="0">
                <a:solidFill>
                  <a:schemeClr val="tx1">
                    <a:lumMod val="65000"/>
                    <a:lumOff val="35000"/>
                  </a:schemeClr>
                </a:solidFill>
                <a:latin typeface="Meiryo UI" panose="020B0604030504040204" pitchFamily="50" charset="-128"/>
                <a:ea typeface="Meiryo UI" panose="020B0604030504040204" pitchFamily="50" charset="-128"/>
              </a:rPr>
              <a:t>ステージング項目の評価結果レコメンドを行った。</a:t>
            </a:r>
            <a:endParaRPr lang="en-US" altLang="ja-JP" sz="1100" dirty="0">
              <a:solidFill>
                <a:schemeClr val="tx1">
                  <a:lumMod val="65000"/>
                  <a:lumOff val="35000"/>
                </a:schemeClr>
              </a:solidFill>
              <a:latin typeface="Meiryo UI" panose="020B0604030504040204" pitchFamily="50" charset="-128"/>
              <a:ea typeface="Meiryo UI" panose="020B0604030504040204" pitchFamily="50" charset="-128"/>
            </a:endParaRPr>
          </a:p>
          <a:p>
            <a:endParaRPr lang="en-US" altLang="ja-JP" sz="1100" dirty="0">
              <a:solidFill>
                <a:schemeClr val="tx1">
                  <a:lumMod val="65000"/>
                  <a:lumOff val="35000"/>
                </a:schemeClr>
              </a:solidFill>
              <a:latin typeface="Meiryo UI" panose="020B0604030504040204" pitchFamily="50" charset="-128"/>
              <a:ea typeface="Meiryo UI" panose="020B0604030504040204" pitchFamily="50" charset="-128"/>
            </a:endParaRPr>
          </a:p>
          <a:p>
            <a:r>
              <a:rPr lang="ja-JP" altLang="en-US" sz="1100" dirty="0">
                <a:solidFill>
                  <a:schemeClr val="tx1">
                    <a:lumMod val="65000"/>
                    <a:lumOff val="35000"/>
                  </a:schemeClr>
                </a:solidFill>
                <a:latin typeface="Meiryo UI" panose="020B0604030504040204" pitchFamily="50" charset="-128"/>
                <a:ea typeface="Meiryo UI" panose="020B0604030504040204" pitchFamily="50" charset="-128"/>
              </a:rPr>
              <a:t>・動画による</a:t>
            </a:r>
            <a:r>
              <a:rPr lang="en-US" altLang="ja-JP" sz="1100" dirty="0">
                <a:solidFill>
                  <a:schemeClr val="tx1">
                    <a:lumMod val="65000"/>
                    <a:lumOff val="35000"/>
                  </a:schemeClr>
                </a:solidFill>
                <a:latin typeface="Meiryo UI" panose="020B0604030504040204" pitchFamily="50" charset="-128"/>
                <a:ea typeface="Meiryo UI" panose="020B0604030504040204" pitchFamily="50" charset="-128"/>
              </a:rPr>
              <a:t>ADL</a:t>
            </a:r>
            <a:r>
              <a:rPr lang="ja-JP" altLang="en-US" sz="1100" dirty="0">
                <a:solidFill>
                  <a:schemeClr val="tx1">
                    <a:lumMod val="65000"/>
                    <a:lumOff val="35000"/>
                  </a:schemeClr>
                </a:solidFill>
                <a:latin typeface="Meiryo UI" panose="020B0604030504040204" pitchFamily="50" charset="-128"/>
                <a:ea typeface="Meiryo UI" panose="020B0604030504040204" pitchFamily="50" charset="-128"/>
              </a:rPr>
              <a:t>の確認：起き上がりから離床を捉えた動画による</a:t>
            </a:r>
            <a:r>
              <a:rPr lang="en-US" altLang="ja-JP" sz="1100" dirty="0">
                <a:solidFill>
                  <a:schemeClr val="tx1">
                    <a:lumMod val="65000"/>
                    <a:lumOff val="35000"/>
                  </a:schemeClr>
                </a:solidFill>
                <a:latin typeface="Meiryo UI" panose="020B0604030504040204" pitchFamily="50" charset="-128"/>
                <a:ea typeface="Meiryo UI" panose="020B0604030504040204" pitchFamily="50" charset="-128"/>
              </a:rPr>
              <a:t>ADL</a:t>
            </a:r>
            <a:r>
              <a:rPr lang="ja-JP" altLang="en-US" sz="1100" dirty="0">
                <a:solidFill>
                  <a:schemeClr val="tx1">
                    <a:lumMod val="65000"/>
                    <a:lumOff val="35000"/>
                  </a:schemeClr>
                </a:solidFill>
                <a:latin typeface="Meiryo UI" panose="020B0604030504040204" pitchFamily="50" charset="-128"/>
                <a:ea typeface="Meiryo UI" panose="020B0604030504040204" pitchFamily="50" charset="-128"/>
              </a:rPr>
              <a:t>評価の再確認</a:t>
            </a:r>
            <a:endParaRPr lang="en-US" altLang="ja-JP" sz="1100" dirty="0">
              <a:solidFill>
                <a:schemeClr val="tx1">
                  <a:lumMod val="65000"/>
                  <a:lumOff val="35000"/>
                </a:schemeClr>
              </a:solidFill>
              <a:latin typeface="Meiryo UI" panose="020B0604030504040204" pitchFamily="50" charset="-128"/>
              <a:ea typeface="Meiryo UI" panose="020B0604030504040204" pitchFamily="50" charset="-128"/>
            </a:endParaRPr>
          </a:p>
          <a:p>
            <a:endParaRPr lang="en-US" altLang="ja-JP" sz="1100" dirty="0">
              <a:solidFill>
                <a:schemeClr val="tx1">
                  <a:lumMod val="65000"/>
                  <a:lumOff val="35000"/>
                </a:schemeClr>
              </a:solidFill>
              <a:latin typeface="Meiryo UI" panose="020B0604030504040204" pitchFamily="50" charset="-128"/>
              <a:ea typeface="Meiryo UI" panose="020B0604030504040204" pitchFamily="50" charset="-128"/>
            </a:endParaRPr>
          </a:p>
          <a:p>
            <a:r>
              <a:rPr lang="ja-JP" altLang="en-US" sz="1100" dirty="0">
                <a:solidFill>
                  <a:schemeClr val="tx1">
                    <a:lumMod val="65000"/>
                    <a:lumOff val="35000"/>
                  </a:schemeClr>
                </a:solidFill>
                <a:latin typeface="Meiryo UI" panose="020B0604030504040204" pitchFamily="50" charset="-128"/>
                <a:ea typeface="Meiryo UI" panose="020B0604030504040204" pitchFamily="50" charset="-128"/>
              </a:rPr>
              <a:t>・課題の特定とリハビリの最適化：動画から利用者の課題を特定し、リハビリメニューを調整した。</a:t>
            </a:r>
            <a:r>
              <a:rPr lang="en-US" altLang="ja-JP" sz="1100" dirty="0">
                <a:solidFill>
                  <a:schemeClr val="tx1">
                    <a:lumMod val="65000"/>
                    <a:lumOff val="35000"/>
                  </a:schemeClr>
                </a:solidFill>
                <a:latin typeface="Meiryo UI" panose="020B0604030504040204" pitchFamily="50" charset="-128"/>
                <a:ea typeface="Meiryo UI" panose="020B0604030504040204" pitchFamily="50" charset="-128"/>
              </a:rPr>
              <a:t>				</a:t>
            </a:r>
          </a:p>
        </p:txBody>
      </p:sp>
      <p:sp>
        <p:nvSpPr>
          <p:cNvPr id="26" name="四角形: 角を丸くする 25">
            <a:extLst>
              <a:ext uri="{FF2B5EF4-FFF2-40B4-BE49-F238E27FC236}">
                <a16:creationId xmlns="" xmlns:a16="http://schemas.microsoft.com/office/drawing/2014/main" id="{0555BD87-A254-4BE2-8150-E5135F2C7763}"/>
              </a:ext>
            </a:extLst>
          </p:cNvPr>
          <p:cNvSpPr/>
          <p:nvPr/>
        </p:nvSpPr>
        <p:spPr>
          <a:xfrm>
            <a:off x="6360349" y="2824756"/>
            <a:ext cx="1728192" cy="30603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latin typeface="Meiryo UI" panose="020B0604030504040204" pitchFamily="50" charset="-128"/>
                <a:ea typeface="Meiryo UI" panose="020B0604030504040204" pitchFamily="50" charset="-128"/>
              </a:rPr>
              <a:t>～リハ会議の風景～</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7" name="四角形: 角を丸くする 16">
            <a:extLst>
              <a:ext uri="{FF2B5EF4-FFF2-40B4-BE49-F238E27FC236}">
                <a16:creationId xmlns="" xmlns:a16="http://schemas.microsoft.com/office/drawing/2014/main" id="{6E5C2D20-7CC3-451D-A070-CDDF9B590819}"/>
              </a:ext>
            </a:extLst>
          </p:cNvPr>
          <p:cNvSpPr/>
          <p:nvPr/>
        </p:nvSpPr>
        <p:spPr>
          <a:xfrm>
            <a:off x="9324528" y="20856"/>
            <a:ext cx="1152128" cy="60105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latin typeface="Meiryo UI" panose="020B0604030504040204" pitchFamily="50" charset="-128"/>
                <a:ea typeface="Meiryo UI" panose="020B0604030504040204" pitchFamily="50" charset="-128"/>
              </a:rPr>
              <a:t>屯田</a:t>
            </a:r>
          </a:p>
        </p:txBody>
      </p:sp>
      <p:pic>
        <p:nvPicPr>
          <p:cNvPr id="8" name="図 7">
            <a:extLst>
              <a:ext uri="{FF2B5EF4-FFF2-40B4-BE49-F238E27FC236}">
                <a16:creationId xmlns="" xmlns:a16="http://schemas.microsoft.com/office/drawing/2014/main" id="{C6C95A21-C860-4220-B253-AE03E492ECF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6519" r="33867"/>
          <a:stretch/>
        </p:blipFill>
        <p:spPr>
          <a:xfrm rot="5400000">
            <a:off x="5847967" y="3084628"/>
            <a:ext cx="2668641" cy="3357385"/>
          </a:xfrm>
          <a:prstGeom prst="rect">
            <a:avLst/>
          </a:prstGeom>
        </p:spPr>
      </p:pic>
    </p:spTree>
    <p:extLst>
      <p:ext uri="{BB962C8B-B14F-4D97-AF65-F5344CB8AC3E}">
        <p14:creationId xmlns:p14="http://schemas.microsoft.com/office/powerpoint/2010/main" val="362107230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TotalTime>
  <Words>678</Words>
  <Application>Microsoft Office PowerPoint</Application>
  <PresentationFormat>画面に合わせる (4:3)</PresentationFormat>
  <Paragraphs>53</Paragraphs>
  <Slides>3</Slides>
  <Notes>1</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3</vt:i4>
      </vt:variant>
    </vt:vector>
  </HeadingPairs>
  <TitlesOfParts>
    <vt:vector size="8" baseType="lpstr">
      <vt:lpstr>Meiryo UI</vt:lpstr>
      <vt:lpstr>ＭＳ Ｐゴシック</vt:lpstr>
      <vt:lpstr>Arial</vt:lpstr>
      <vt:lpstr>Calibri</vt:lpstr>
      <vt:lpstr>Office テーマ</vt:lpstr>
      <vt:lpstr>【手順書の作成】ADLデータを活用したリハビリメニュー運用のマニュアル作成</vt:lpstr>
      <vt:lpstr>【記録・報告様式の工夫】電子化記録移行による効率化</vt:lpstr>
      <vt:lpstr>【業務の明確化と役割分担】リハビリ適正化とADLの維持・改善</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介護事業所 生産性向上推進モデル事業 シンポジウム</dc:title>
  <dc:creator>MASAKI HATA</dc:creator>
  <cp:lastModifiedBy>渡邉＿弓子（福祉人材Ｇ）</cp:lastModifiedBy>
  <cp:revision>5</cp:revision>
  <cp:lastPrinted>2022-01-24T05:52:25Z</cp:lastPrinted>
  <dcterms:created xsi:type="dcterms:W3CDTF">2021-03-18T05:28:48Z</dcterms:created>
  <dcterms:modified xsi:type="dcterms:W3CDTF">2022-01-24T06:09:58Z</dcterms:modified>
</cp:coreProperties>
</file>